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Open Sans Extra Bold" panose="020B0604020202020204" charset="0"/>
      <p:regular r:id="rId32"/>
    </p:embeddedFont>
    <p:embeddedFont>
      <p:font typeface="Poppins" panose="00000500000000000000" pitchFamily="2" charset="0"/>
      <p:regular r:id="rId33"/>
      <p:bold r:id="rId34"/>
      <p:italic r:id="rId35"/>
      <p:boldItalic r:id="rId36"/>
    </p:embeddedFont>
    <p:embeddedFont>
      <p:font typeface="Roboto" panose="02000000000000000000" pitchFamily="2"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47857" y="1488562"/>
            <a:ext cx="8231454" cy="5055582"/>
          </a:xfrm>
          <a:prstGeom prst="rect">
            <a:avLst/>
          </a:prstGeom>
        </p:spPr>
        <p:txBody>
          <a:bodyPr lIns="0" tIns="0" rIns="0" bIns="0" rtlCol="0" anchor="t">
            <a:spAutoFit/>
          </a:bodyPr>
          <a:lstStyle/>
          <a:p>
            <a:pPr algn="l">
              <a:lnSpc>
                <a:spcPts val="10060"/>
              </a:lnSpc>
              <a:spcBef>
                <a:spcPct val="0"/>
              </a:spcBef>
            </a:pPr>
            <a:r>
              <a:rPr lang="en-US" sz="7186">
                <a:solidFill>
                  <a:srgbClr val="051D40"/>
                </a:solidFill>
                <a:latin typeface="Open Sans Extra Bold"/>
                <a:ea typeface="Open Sans Extra Bold"/>
                <a:cs typeface="Open Sans Extra Bold"/>
                <a:sym typeface="Open Sans Extra Bold"/>
              </a:rPr>
              <a:t> biometric student attendance mobile app</a:t>
            </a:r>
          </a:p>
        </p:txBody>
      </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1028700" y="8964659"/>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by   : group 5</a:t>
            </a:r>
          </a:p>
        </p:txBody>
      </p:sp>
      <p:pic>
        <p:nvPicPr>
          <p:cNvPr id="18" name="Picture 17">
            <a:extLst>
              <a:ext uri="{FF2B5EF4-FFF2-40B4-BE49-F238E27FC236}">
                <a16:creationId xmlns:a16="http://schemas.microsoft.com/office/drawing/2014/main" id="{764EB43D-365C-38FE-0735-D281004A2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130" y="150167"/>
            <a:ext cx="11624553"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495654"/>
            <a:ext cx="16961482" cy="5685615"/>
          </a:xfrm>
          <a:custGeom>
            <a:avLst/>
            <a:gdLst/>
            <a:ahLst/>
            <a:cxnLst/>
            <a:rect l="l" t="t" r="r" b="b"/>
            <a:pathLst>
              <a:path w="16961482" h="5685615">
                <a:moveTo>
                  <a:pt x="0" y="0"/>
                </a:moveTo>
                <a:lnTo>
                  <a:pt x="16961482" y="0"/>
                </a:lnTo>
                <a:lnTo>
                  <a:pt x="16961482" y="5685614"/>
                </a:lnTo>
                <a:lnTo>
                  <a:pt x="0" y="5685614"/>
                </a:lnTo>
                <a:lnTo>
                  <a:pt x="0" y="0"/>
                </a:lnTo>
                <a:close/>
              </a:path>
            </a:pathLst>
          </a:custGeom>
          <a:blipFill>
            <a:blip r:embed="rId2"/>
            <a:stretch>
              <a:fillRect l="-4547" r="-454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238003" y="8290589"/>
            <a:ext cx="7523780" cy="75237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3724222" y="-4507687"/>
            <a:ext cx="5924489" cy="5924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5174877" y="1649193"/>
            <a:ext cx="7938246" cy="6988614"/>
          </a:xfrm>
          <a:custGeom>
            <a:avLst/>
            <a:gdLst/>
            <a:ahLst/>
            <a:cxnLst/>
            <a:rect l="l" t="t" r="r" b="b"/>
            <a:pathLst>
              <a:path w="7938246" h="6988614">
                <a:moveTo>
                  <a:pt x="0" y="0"/>
                </a:moveTo>
                <a:lnTo>
                  <a:pt x="7938246" y="0"/>
                </a:lnTo>
                <a:lnTo>
                  <a:pt x="7938246" y="6988614"/>
                </a:lnTo>
                <a:lnTo>
                  <a:pt x="0" y="6988614"/>
                </a:lnTo>
                <a:lnTo>
                  <a:pt x="0" y="0"/>
                </a:lnTo>
                <a:close/>
              </a:path>
            </a:pathLst>
          </a:custGeom>
          <a:blipFill>
            <a:blip r:embed="rId2"/>
            <a:stretch>
              <a:fillRect/>
            </a:stretch>
          </a:blipFill>
        </p:spPr>
      </p:sp>
      <p:sp>
        <p:nvSpPr>
          <p:cNvPr id="12" name="Freeform 12"/>
          <p:cNvSpPr/>
          <p:nvPr/>
        </p:nvSpPr>
        <p:spPr>
          <a:xfrm>
            <a:off x="5327277" y="1801593"/>
            <a:ext cx="7938246" cy="6988614"/>
          </a:xfrm>
          <a:custGeom>
            <a:avLst/>
            <a:gdLst/>
            <a:ahLst/>
            <a:cxnLst/>
            <a:rect l="l" t="t" r="r" b="b"/>
            <a:pathLst>
              <a:path w="7938246" h="6988614">
                <a:moveTo>
                  <a:pt x="0" y="0"/>
                </a:moveTo>
                <a:lnTo>
                  <a:pt x="7938246" y="0"/>
                </a:lnTo>
                <a:lnTo>
                  <a:pt x="7938246" y="6988614"/>
                </a:lnTo>
                <a:lnTo>
                  <a:pt x="0" y="6988614"/>
                </a:lnTo>
                <a:lnTo>
                  <a:pt x="0" y="0"/>
                </a:lnTo>
                <a:close/>
              </a:path>
            </a:pathLst>
          </a:custGeom>
          <a:blipFill>
            <a:blip r:embed="rId2"/>
            <a:stretch>
              <a:fillRect/>
            </a:stretch>
          </a:blipFill>
        </p:spPr>
      </p:sp>
      <p:sp>
        <p:nvSpPr>
          <p:cNvPr id="13" name="TextBox 13"/>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Statistics</a:t>
            </a:r>
          </a:p>
        </p:txBody>
      </p:sp>
      <p:sp>
        <p:nvSpPr>
          <p:cNvPr id="14" name="TextBox 14"/>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Revenue Growth</a:t>
            </a:r>
          </a:p>
        </p:txBody>
      </p:sp>
      <p:sp>
        <p:nvSpPr>
          <p:cNvPr id="15" name="TextBox 15"/>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80%</a:t>
            </a:r>
          </a:p>
        </p:txBody>
      </p:sp>
      <p:sp>
        <p:nvSpPr>
          <p:cNvPr id="16" name="TextBox 16"/>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Return on Investment</a:t>
            </a:r>
          </a:p>
        </p:txBody>
      </p:sp>
      <p:sp>
        <p:nvSpPr>
          <p:cNvPr id="17" name="TextBox 17"/>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10%</a:t>
            </a:r>
          </a:p>
        </p:txBody>
      </p:sp>
      <p:sp>
        <p:nvSpPr>
          <p:cNvPr id="18" name="TextBox 18"/>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19" name="TextBox 19"/>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20%</a:t>
            </a:r>
          </a:p>
        </p:txBody>
      </p:sp>
      <p:sp>
        <p:nvSpPr>
          <p:cNvPr id="20" name="TextBox 20"/>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sp>
        <p:nvSpPr>
          <p:cNvPr id="21" name="TextBox 21"/>
          <p:cNvSpPr txBox="1"/>
          <p:nvPr/>
        </p:nvSpPr>
        <p:spPr>
          <a:xfrm>
            <a:off x="5301262" y="477373"/>
            <a:ext cx="6392999" cy="1168029"/>
          </a:xfrm>
          <a:prstGeom prst="rect">
            <a:avLst/>
          </a:prstGeom>
        </p:spPr>
        <p:txBody>
          <a:bodyPr lIns="0" tIns="0" rIns="0" bIns="0" rtlCol="0" anchor="t">
            <a:spAutoFit/>
          </a:bodyPr>
          <a:lstStyle/>
          <a:p>
            <a:pPr algn="ctr">
              <a:lnSpc>
                <a:spcPts val="9653"/>
              </a:lnSpc>
              <a:spcBef>
                <a:spcPct val="0"/>
              </a:spcBef>
            </a:pPr>
            <a:r>
              <a:rPr lang="en-US" sz="6895" dirty="0" err="1">
                <a:solidFill>
                  <a:srgbClr val="000000"/>
                </a:solidFill>
                <a:latin typeface="Open Sans Extra Bold"/>
                <a:ea typeface="Open Sans Extra Bold"/>
                <a:cs typeface="Open Sans Extra Bold"/>
                <a:sym typeface="Open Sans Extra Bold"/>
              </a:rPr>
              <a:t>Requiremens</a:t>
            </a:r>
            <a:endParaRPr lang="en-US" sz="6895" dirty="0">
              <a:solidFill>
                <a:srgbClr val="000000"/>
              </a:solidFill>
              <a:latin typeface="Open Sans Extra Bold"/>
              <a:ea typeface="Open Sans Extra Bold"/>
              <a:cs typeface="Open Sans Extra Bold"/>
              <a:sym typeface="Open Sans Extra Bold"/>
            </a:endParaRPr>
          </a:p>
        </p:txBody>
      </p:sp>
      <p:sp>
        <p:nvSpPr>
          <p:cNvPr id="22" name="TextBox 22"/>
          <p:cNvSpPr txBox="1"/>
          <p:nvPr/>
        </p:nvSpPr>
        <p:spPr>
          <a:xfrm>
            <a:off x="1028700" y="2460582"/>
            <a:ext cx="16002483" cy="6221867"/>
          </a:xfrm>
          <a:prstGeom prst="rect">
            <a:avLst/>
          </a:prstGeom>
        </p:spPr>
        <p:txBody>
          <a:bodyPr lIns="0" tIns="0" rIns="0" bIns="0" rtlCol="0" anchor="t">
            <a:spAutoFit/>
          </a:bodyPr>
          <a:lstStyle/>
          <a:p>
            <a:pPr algn="ctr">
              <a:lnSpc>
                <a:spcPts val="6187"/>
              </a:lnSpc>
              <a:spcBef>
                <a:spcPct val="0"/>
              </a:spcBef>
            </a:pPr>
            <a:r>
              <a:rPr lang="en-US" sz="4419" dirty="0">
                <a:solidFill>
                  <a:srgbClr val="000000"/>
                </a:solidFill>
                <a:latin typeface="Open Sans Extra Bold"/>
                <a:ea typeface="Open Sans Extra Bold"/>
                <a:cs typeface="Open Sans Extra Bold"/>
                <a:sym typeface="Open Sans Extra Bold"/>
              </a:rPr>
              <a:t>Functional  Requirement</a:t>
            </a:r>
          </a:p>
          <a:p>
            <a:pPr algn="ctr">
              <a:lnSpc>
                <a:spcPts val="6187"/>
              </a:lnSpc>
              <a:spcBef>
                <a:spcPct val="0"/>
              </a:spcBef>
            </a:pPr>
            <a:endParaRPr lang="en-US" sz="4419" dirty="0">
              <a:solidFill>
                <a:srgbClr val="000000"/>
              </a:solidFill>
              <a:latin typeface="Open Sans Extra Bold"/>
              <a:ea typeface="Open Sans Extra Bold"/>
              <a:cs typeface="Open Sans Extra Bold"/>
              <a:sym typeface="Open Sans Extra Bold"/>
            </a:endParaRPr>
          </a:p>
          <a:p>
            <a:pPr marL="954196" lvl="1" indent="-477098" algn="l">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User management </a:t>
            </a:r>
          </a:p>
          <a:p>
            <a:pPr marL="954196" lvl="1" indent="-477098" algn="l">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Attendance marking and data </a:t>
            </a:r>
          </a:p>
          <a:p>
            <a:pPr marL="954196" lvl="1" indent="-477098" algn="just">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 Biometric authentication</a:t>
            </a:r>
          </a:p>
          <a:p>
            <a:pPr marL="954196" lvl="1" indent="-477098" algn="l">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Attendance recording</a:t>
            </a:r>
          </a:p>
          <a:p>
            <a:pPr marL="954196" lvl="1" indent="-477098" algn="l">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Database managements </a:t>
            </a:r>
          </a:p>
          <a:p>
            <a:pPr marL="954196" lvl="1" indent="-477098" algn="l">
              <a:lnSpc>
                <a:spcPts val="6187"/>
              </a:lnSpc>
              <a:buFont typeface="Arial"/>
              <a:buChar char="•"/>
            </a:pPr>
            <a:r>
              <a:rPr lang="en-US" sz="4419" dirty="0">
                <a:solidFill>
                  <a:srgbClr val="000000"/>
                </a:solidFill>
                <a:latin typeface="Open Sans Extra Bold"/>
                <a:ea typeface="Open Sans Extra Bold"/>
                <a:cs typeface="Open Sans Extra Bold"/>
                <a:sym typeface="Open Sans Extra Bold"/>
              </a:rPr>
              <a:t>Real-time reporting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398912" y="0"/>
            <a:ext cx="5889088" cy="756959"/>
            <a:chOff x="0" y="0"/>
            <a:chExt cx="1551036" cy="199364"/>
          </a:xfrm>
        </p:grpSpPr>
        <p:sp>
          <p:nvSpPr>
            <p:cNvPr id="3" name="Freeform 3"/>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4" name="TextBox 4"/>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98912" y="9530041"/>
            <a:ext cx="5889088" cy="756959"/>
            <a:chOff x="0" y="0"/>
            <a:chExt cx="1551036" cy="199364"/>
          </a:xfrm>
        </p:grpSpPr>
        <p:sp>
          <p:nvSpPr>
            <p:cNvPr id="6" name="Freeform 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7" name="TextBox 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792086" y="1356811"/>
            <a:ext cx="15070006" cy="7002968"/>
          </a:xfrm>
          <a:prstGeom prst="rect">
            <a:avLst/>
          </a:prstGeom>
        </p:spPr>
        <p:txBody>
          <a:bodyPr lIns="0" tIns="0" rIns="0" bIns="0" rtlCol="0" anchor="t">
            <a:spAutoFit/>
          </a:bodyPr>
          <a:lstStyle/>
          <a:p>
            <a:pPr algn="ctr">
              <a:lnSpc>
                <a:spcPts val="6184"/>
              </a:lnSpc>
              <a:spcBef>
                <a:spcPct val="0"/>
              </a:spcBef>
            </a:pPr>
            <a:r>
              <a:rPr lang="en-US" sz="4417">
                <a:solidFill>
                  <a:srgbClr val="000000"/>
                </a:solidFill>
                <a:latin typeface="Open Sans Extra Bold"/>
                <a:ea typeface="Open Sans Extra Bold"/>
                <a:cs typeface="Open Sans Extra Bold"/>
                <a:sym typeface="Open Sans Extra Bold"/>
              </a:rPr>
              <a:t>Non functional Requirement</a:t>
            </a:r>
          </a:p>
          <a:p>
            <a:pPr algn="ctr">
              <a:lnSpc>
                <a:spcPts val="6184"/>
              </a:lnSpc>
              <a:spcBef>
                <a:spcPct val="0"/>
              </a:spcBef>
            </a:pPr>
            <a:endParaRPr lang="en-US" sz="4417">
              <a:solidFill>
                <a:srgbClr val="000000"/>
              </a:solidFill>
              <a:latin typeface="Open Sans Extra Bold"/>
              <a:ea typeface="Open Sans Extra Bold"/>
              <a:cs typeface="Open Sans Extra Bold"/>
              <a:sym typeface="Open Sans Extra Bold"/>
            </a:endParaRP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Performance</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Usability</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Reliability </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Security</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Maintainability</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Portability</a:t>
            </a:r>
          </a:p>
          <a:p>
            <a:pPr marL="953756" lvl="1" indent="-476878" algn="l">
              <a:lnSpc>
                <a:spcPts val="6184"/>
              </a:lnSpc>
              <a:buFont typeface="Arial"/>
              <a:buChar char="•"/>
            </a:pPr>
            <a:r>
              <a:rPr lang="en-US" sz="4417">
                <a:solidFill>
                  <a:srgbClr val="000000"/>
                </a:solidFill>
                <a:latin typeface="Open Sans Extra Bold"/>
                <a:ea typeface="Open Sans Extra Bold"/>
                <a:cs typeface="Open Sans Extra Bold"/>
                <a:sym typeface="Open Sans Extra Bold"/>
              </a:rPr>
              <a:t>Scalability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2213834"/>
            <a:ext cx="15940971" cy="7753639"/>
          </a:xfrm>
          <a:custGeom>
            <a:avLst/>
            <a:gdLst/>
            <a:ahLst/>
            <a:cxnLst/>
            <a:rect l="l" t="t" r="r" b="b"/>
            <a:pathLst>
              <a:path w="15940971" h="7753639">
                <a:moveTo>
                  <a:pt x="0" y="0"/>
                </a:moveTo>
                <a:lnTo>
                  <a:pt x="15940971" y="0"/>
                </a:lnTo>
                <a:lnTo>
                  <a:pt x="15940971" y="7753639"/>
                </a:lnTo>
                <a:lnTo>
                  <a:pt x="0" y="7753639"/>
                </a:lnTo>
                <a:lnTo>
                  <a:pt x="0" y="0"/>
                </a:lnTo>
                <a:close/>
              </a:path>
            </a:pathLst>
          </a:custGeom>
          <a:blipFill>
            <a:blip r:embed="rId2"/>
            <a:stretch>
              <a:fillRect t="-1705" b="-4233"/>
            </a:stretch>
          </a:blipFill>
        </p:spPr>
      </p:sp>
      <p:sp>
        <p:nvSpPr>
          <p:cNvPr id="3" name="TextBox 3"/>
          <p:cNvSpPr txBox="1"/>
          <p:nvPr/>
        </p:nvSpPr>
        <p:spPr>
          <a:xfrm>
            <a:off x="4555278" y="571601"/>
            <a:ext cx="6814249" cy="1210081"/>
          </a:xfrm>
          <a:prstGeom prst="rect">
            <a:avLst/>
          </a:prstGeom>
        </p:spPr>
        <p:txBody>
          <a:bodyPr lIns="0" tIns="0" rIns="0" bIns="0" rtlCol="0" anchor="t">
            <a:spAutoFit/>
          </a:bodyPr>
          <a:lstStyle/>
          <a:p>
            <a:pPr algn="ctr">
              <a:lnSpc>
                <a:spcPts val="10045"/>
              </a:lnSpc>
              <a:spcBef>
                <a:spcPct val="0"/>
              </a:spcBef>
            </a:pPr>
            <a:r>
              <a:rPr lang="en-US" sz="7175" dirty="0">
                <a:solidFill>
                  <a:srgbClr val="000000"/>
                </a:solidFill>
                <a:latin typeface="Open Sans Extra Bold"/>
                <a:ea typeface="Open Sans Extra Bold"/>
                <a:cs typeface="Open Sans Extra Bold"/>
                <a:sym typeface="Open Sans Extra Bold"/>
              </a:rPr>
              <a:t>UM Diagrams</a:t>
            </a:r>
          </a:p>
        </p:txBody>
      </p:sp>
      <p:sp>
        <p:nvSpPr>
          <p:cNvPr id="4" name="TextBox 4"/>
          <p:cNvSpPr txBox="1"/>
          <p:nvPr/>
        </p:nvSpPr>
        <p:spPr>
          <a:xfrm>
            <a:off x="11933167" y="1306440"/>
            <a:ext cx="4615651" cy="475242"/>
          </a:xfrm>
          <a:prstGeom prst="rect">
            <a:avLst/>
          </a:prstGeom>
        </p:spPr>
        <p:txBody>
          <a:bodyPr lIns="0" tIns="0" rIns="0" bIns="0" rtlCol="0" anchor="t">
            <a:spAutoFit/>
          </a:bodyPr>
          <a:lstStyle/>
          <a:p>
            <a:pPr algn="ctr">
              <a:lnSpc>
                <a:spcPts val="3900"/>
              </a:lnSpc>
              <a:spcBef>
                <a:spcPct val="0"/>
              </a:spcBef>
            </a:pPr>
            <a:r>
              <a:rPr lang="en-US" sz="2786">
                <a:solidFill>
                  <a:srgbClr val="000000"/>
                </a:solidFill>
                <a:latin typeface="Open Sans Extra Bold"/>
                <a:ea typeface="Open Sans Extra Bold"/>
                <a:cs typeface="Open Sans Extra Bold"/>
                <a:sym typeface="Open Sans Extra Bold"/>
              </a:rPr>
              <a:t>USE CASE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17373" y="1811339"/>
            <a:ext cx="17253255" cy="8475661"/>
          </a:xfrm>
          <a:custGeom>
            <a:avLst/>
            <a:gdLst/>
            <a:ahLst/>
            <a:cxnLst/>
            <a:rect l="l" t="t" r="r" b="b"/>
            <a:pathLst>
              <a:path w="17253255" h="8475661">
                <a:moveTo>
                  <a:pt x="0" y="0"/>
                </a:moveTo>
                <a:lnTo>
                  <a:pt x="17253254" y="0"/>
                </a:lnTo>
                <a:lnTo>
                  <a:pt x="17253254" y="8475661"/>
                </a:lnTo>
                <a:lnTo>
                  <a:pt x="0" y="8475661"/>
                </a:lnTo>
                <a:lnTo>
                  <a:pt x="0" y="0"/>
                </a:lnTo>
                <a:close/>
              </a:path>
            </a:pathLst>
          </a:custGeom>
          <a:blipFill>
            <a:blip r:embed="rId2"/>
            <a:stretch>
              <a:fillRect/>
            </a:stretch>
          </a:blipFill>
        </p:spPr>
      </p:sp>
      <p:sp>
        <p:nvSpPr>
          <p:cNvPr id="3" name="TextBox 3"/>
          <p:cNvSpPr txBox="1"/>
          <p:nvPr/>
        </p:nvSpPr>
        <p:spPr>
          <a:xfrm>
            <a:off x="10909453" y="478148"/>
            <a:ext cx="5448621" cy="693109"/>
          </a:xfrm>
          <a:prstGeom prst="rect">
            <a:avLst/>
          </a:prstGeom>
        </p:spPr>
        <p:txBody>
          <a:bodyPr lIns="0" tIns="0" rIns="0" bIns="0" rtlCol="0" anchor="t">
            <a:spAutoFit/>
          </a:bodyPr>
          <a:lstStyle/>
          <a:p>
            <a:pPr algn="ctr">
              <a:lnSpc>
                <a:spcPts val="5755"/>
              </a:lnSpc>
              <a:spcBef>
                <a:spcPct val="0"/>
              </a:spcBef>
            </a:pPr>
            <a:r>
              <a:rPr lang="en-US" sz="4111">
                <a:solidFill>
                  <a:srgbClr val="000000"/>
                </a:solidFill>
                <a:latin typeface="Open Sans Extra Bold"/>
                <a:ea typeface="Open Sans Extra Bold"/>
                <a:cs typeface="Open Sans Extra Bold"/>
                <a:sym typeface="Open Sans Extra Bold"/>
              </a:rPr>
              <a:t>SEQUENCE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049738" y="4391140"/>
            <a:ext cx="2942712" cy="5895860"/>
          </a:xfrm>
          <a:custGeom>
            <a:avLst/>
            <a:gdLst/>
            <a:ahLst/>
            <a:cxnLst/>
            <a:rect l="l" t="t" r="r" b="b"/>
            <a:pathLst>
              <a:path w="2942712" h="5895860">
                <a:moveTo>
                  <a:pt x="0" y="0"/>
                </a:moveTo>
                <a:lnTo>
                  <a:pt x="2942712" y="0"/>
                </a:lnTo>
                <a:lnTo>
                  <a:pt x="2942712" y="5895860"/>
                </a:lnTo>
                <a:lnTo>
                  <a:pt x="0" y="5895860"/>
                </a:lnTo>
                <a:lnTo>
                  <a:pt x="0" y="0"/>
                </a:lnTo>
                <a:close/>
              </a:path>
            </a:pathLst>
          </a:custGeom>
          <a:blipFill>
            <a:blip r:embed="rId2"/>
            <a:stretch>
              <a:fillRect/>
            </a:stretch>
          </a:blipFill>
        </p:spPr>
      </p:sp>
      <p:sp>
        <p:nvSpPr>
          <p:cNvPr id="3" name="TextBox 3"/>
          <p:cNvSpPr txBox="1"/>
          <p:nvPr/>
        </p:nvSpPr>
        <p:spPr>
          <a:xfrm>
            <a:off x="4147413" y="663880"/>
            <a:ext cx="7763531" cy="643915"/>
          </a:xfrm>
          <a:prstGeom prst="rect">
            <a:avLst/>
          </a:prstGeom>
        </p:spPr>
        <p:txBody>
          <a:bodyPr lIns="0" tIns="0" rIns="0" bIns="0" rtlCol="0" anchor="t">
            <a:spAutoFit/>
          </a:bodyPr>
          <a:lstStyle/>
          <a:p>
            <a:pPr algn="ctr">
              <a:lnSpc>
                <a:spcPts val="5207"/>
              </a:lnSpc>
              <a:spcBef>
                <a:spcPct val="0"/>
              </a:spcBef>
            </a:pPr>
            <a:r>
              <a:rPr lang="en-US" sz="3719">
                <a:solidFill>
                  <a:srgbClr val="000000"/>
                </a:solidFill>
                <a:latin typeface="Open Sans Extra Bold"/>
                <a:ea typeface="Open Sans Extra Bold"/>
                <a:cs typeface="Open Sans Extra Bold"/>
                <a:sym typeface="Open Sans Extra Bold"/>
              </a:rPr>
              <a:t>IMPLEMENTATION AND RESULTS</a:t>
            </a:r>
          </a:p>
        </p:txBody>
      </p:sp>
      <p:sp>
        <p:nvSpPr>
          <p:cNvPr id="4" name="TextBox 4"/>
          <p:cNvSpPr txBox="1"/>
          <p:nvPr/>
        </p:nvSpPr>
        <p:spPr>
          <a:xfrm>
            <a:off x="1028700" y="1925450"/>
            <a:ext cx="16230600" cy="2211602"/>
          </a:xfrm>
          <a:prstGeom prst="rect">
            <a:avLst/>
          </a:prstGeom>
        </p:spPr>
        <p:txBody>
          <a:bodyPr lIns="0" tIns="0" rIns="0" bIns="0" rtlCol="0" anchor="t">
            <a:spAutoFit/>
          </a:bodyPr>
          <a:lstStyle/>
          <a:p>
            <a:pPr algn="ctr">
              <a:lnSpc>
                <a:spcPts val="4458"/>
              </a:lnSpc>
              <a:spcBef>
                <a:spcPct val="0"/>
              </a:spcBef>
            </a:pPr>
            <a:r>
              <a:rPr lang="en-US" sz="3184">
                <a:solidFill>
                  <a:srgbClr val="000000"/>
                </a:solidFill>
                <a:latin typeface="Open Sans Extra Bold"/>
                <a:ea typeface="Open Sans Extra Bold"/>
                <a:cs typeface="Open Sans Extra Bold"/>
                <a:sym typeface="Open Sans Extra Bold"/>
              </a:rPr>
              <a:t>The attendance system recording work flow is dependent on the mobile device students use to sign in for the course currently going on. For this project, we have two delivrables: a mobile application for students and instructors and a web dashboard for the administration.</a:t>
            </a:r>
          </a:p>
        </p:txBody>
      </p:sp>
      <p:sp>
        <p:nvSpPr>
          <p:cNvPr id="5" name="TextBox 5"/>
          <p:cNvSpPr txBox="1"/>
          <p:nvPr/>
        </p:nvSpPr>
        <p:spPr>
          <a:xfrm>
            <a:off x="1028700" y="4531588"/>
            <a:ext cx="5658127" cy="5424360"/>
          </a:xfrm>
          <a:prstGeom prst="rect">
            <a:avLst/>
          </a:prstGeom>
        </p:spPr>
        <p:txBody>
          <a:bodyPr lIns="0" tIns="0" rIns="0" bIns="0" rtlCol="0" anchor="t">
            <a:spAutoFit/>
          </a:bodyPr>
          <a:lstStyle/>
          <a:p>
            <a:pPr algn="ctr">
              <a:lnSpc>
                <a:spcPts val="3944"/>
              </a:lnSpc>
            </a:pPr>
            <a:endParaRPr/>
          </a:p>
          <a:p>
            <a:pPr algn="ctr">
              <a:lnSpc>
                <a:spcPts val="3944"/>
              </a:lnSpc>
              <a:spcBef>
                <a:spcPct val="0"/>
              </a:spcBef>
            </a:pPr>
            <a:r>
              <a:rPr lang="en-US" sz="2817">
                <a:solidFill>
                  <a:srgbClr val="000000"/>
                </a:solidFill>
                <a:latin typeface="Open Sans Extra Bold"/>
                <a:ea typeface="Open Sans Extra Bold"/>
                <a:cs typeface="Open Sans Extra Bold"/>
                <a:sym typeface="Open Sans Extra Bold"/>
              </a:rPr>
              <a:t>Mobile Application</a:t>
            </a:r>
          </a:p>
          <a:p>
            <a:pPr algn="ctr">
              <a:lnSpc>
                <a:spcPts val="3944"/>
              </a:lnSpc>
              <a:spcBef>
                <a:spcPct val="0"/>
              </a:spcBef>
            </a:pPr>
            <a:endParaRPr lang="en-US" sz="2817">
              <a:solidFill>
                <a:srgbClr val="000000"/>
              </a:solidFill>
              <a:latin typeface="Open Sans Extra Bold"/>
              <a:ea typeface="Open Sans Extra Bold"/>
              <a:cs typeface="Open Sans Extra Bold"/>
              <a:sym typeface="Open Sans Extra Bold"/>
            </a:endParaRPr>
          </a:p>
          <a:p>
            <a:pPr algn="l">
              <a:lnSpc>
                <a:spcPts val="3944"/>
              </a:lnSpc>
              <a:spcBef>
                <a:spcPct val="0"/>
              </a:spcBef>
            </a:pPr>
            <a:r>
              <a:rPr lang="en-US" sz="2817">
                <a:solidFill>
                  <a:srgbClr val="000000"/>
                </a:solidFill>
                <a:latin typeface="Open Sans Extra Bold"/>
                <a:ea typeface="Open Sans Extra Bold"/>
                <a:cs typeface="Open Sans Extra Bold"/>
                <a:sym typeface="Open Sans Extra Bold"/>
              </a:rPr>
              <a:t>To help the students mark their attendance for a course and instructors to manage attendance sessions.</a:t>
            </a:r>
          </a:p>
          <a:p>
            <a:pPr algn="ctr">
              <a:lnSpc>
                <a:spcPts val="3944"/>
              </a:lnSpc>
              <a:spcBef>
                <a:spcPct val="0"/>
              </a:spcBef>
            </a:pPr>
            <a:endParaRPr lang="en-US" sz="2817">
              <a:solidFill>
                <a:srgbClr val="000000"/>
              </a:solidFill>
              <a:latin typeface="Open Sans Extra Bold"/>
              <a:ea typeface="Open Sans Extra Bold"/>
              <a:cs typeface="Open Sans Extra Bold"/>
              <a:sym typeface="Open Sans Extra Bold"/>
            </a:endParaRPr>
          </a:p>
          <a:p>
            <a:pPr algn="l">
              <a:lnSpc>
                <a:spcPts val="3944"/>
              </a:lnSpc>
              <a:spcBef>
                <a:spcPct val="0"/>
              </a:spcBef>
            </a:pPr>
            <a:r>
              <a:rPr lang="en-US" sz="2817">
                <a:solidFill>
                  <a:srgbClr val="000000"/>
                </a:solidFill>
                <a:latin typeface="Open Sans Extra Bold"/>
                <a:ea typeface="Open Sans Extra Bold"/>
                <a:cs typeface="Open Sans Extra Bold"/>
                <a:sym typeface="Open Sans Extra Bold"/>
              </a:rPr>
              <a:t>Stack:</a:t>
            </a:r>
          </a:p>
          <a:p>
            <a:pPr marL="608302" lvl="1" indent="-304151" algn="l">
              <a:lnSpc>
                <a:spcPts val="3944"/>
              </a:lnSpc>
              <a:buFont typeface="Arial"/>
              <a:buChar char="•"/>
            </a:pPr>
            <a:r>
              <a:rPr lang="en-US" sz="2817">
                <a:solidFill>
                  <a:srgbClr val="000000"/>
                </a:solidFill>
                <a:latin typeface="Open Sans Extra Bold"/>
                <a:ea typeface="Open Sans Extra Bold"/>
                <a:cs typeface="Open Sans Extra Bold"/>
                <a:sym typeface="Open Sans Extra Bold"/>
              </a:rPr>
              <a:t>React Native </a:t>
            </a:r>
          </a:p>
          <a:p>
            <a:pPr marL="608302" lvl="1" indent="-304151" algn="l">
              <a:lnSpc>
                <a:spcPts val="3944"/>
              </a:lnSpc>
              <a:buFont typeface="Arial"/>
              <a:buChar char="•"/>
            </a:pPr>
            <a:r>
              <a:rPr lang="en-US" sz="2817">
                <a:solidFill>
                  <a:srgbClr val="000000"/>
                </a:solidFill>
                <a:latin typeface="Open Sans Extra Bold"/>
                <a:ea typeface="Open Sans Extra Bold"/>
                <a:cs typeface="Open Sans Extra Bold"/>
                <a:sym typeface="Open Sans Extra Bold"/>
              </a:rPr>
              <a:t>Typescript Stack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259784" y="1795016"/>
            <a:ext cx="12028216" cy="6544400"/>
          </a:xfrm>
          <a:custGeom>
            <a:avLst/>
            <a:gdLst/>
            <a:ahLst/>
            <a:cxnLst/>
            <a:rect l="l" t="t" r="r" b="b"/>
            <a:pathLst>
              <a:path w="12028216" h="6544400">
                <a:moveTo>
                  <a:pt x="0" y="0"/>
                </a:moveTo>
                <a:lnTo>
                  <a:pt x="12028216" y="0"/>
                </a:lnTo>
                <a:lnTo>
                  <a:pt x="12028216" y="6544400"/>
                </a:lnTo>
                <a:lnTo>
                  <a:pt x="0" y="6544400"/>
                </a:lnTo>
                <a:lnTo>
                  <a:pt x="0" y="0"/>
                </a:lnTo>
                <a:close/>
              </a:path>
            </a:pathLst>
          </a:custGeom>
          <a:blipFill>
            <a:blip r:embed="rId2"/>
            <a:stretch>
              <a:fillRect b="-3500"/>
            </a:stretch>
          </a:blipFill>
        </p:spPr>
      </p:sp>
      <p:sp>
        <p:nvSpPr>
          <p:cNvPr id="3" name="TextBox 3"/>
          <p:cNvSpPr txBox="1"/>
          <p:nvPr/>
        </p:nvSpPr>
        <p:spPr>
          <a:xfrm>
            <a:off x="1399794" y="2104817"/>
            <a:ext cx="6795324" cy="6234599"/>
          </a:xfrm>
          <a:prstGeom prst="rect">
            <a:avLst/>
          </a:prstGeom>
        </p:spPr>
        <p:txBody>
          <a:bodyPr lIns="0" tIns="0" rIns="0" bIns="0" rtlCol="0" anchor="t">
            <a:spAutoFit/>
          </a:bodyPr>
          <a:lstStyle/>
          <a:p>
            <a:pPr algn="l">
              <a:lnSpc>
                <a:spcPts val="5485"/>
              </a:lnSpc>
            </a:pPr>
            <a:r>
              <a:rPr lang="en-US" sz="3918">
                <a:solidFill>
                  <a:srgbClr val="000000"/>
                </a:solidFill>
                <a:latin typeface="Open Sans Extra Bold"/>
                <a:ea typeface="Open Sans Extra Bold"/>
                <a:cs typeface="Open Sans Extra Bold"/>
                <a:sym typeface="Open Sans Extra Bold"/>
              </a:rPr>
              <a:t>Web dashboard </a:t>
            </a:r>
          </a:p>
          <a:p>
            <a:pPr algn="l">
              <a:lnSpc>
                <a:spcPts val="5485"/>
              </a:lnSpc>
            </a:pPr>
            <a:endParaRPr lang="en-US" sz="3918">
              <a:solidFill>
                <a:srgbClr val="000000"/>
              </a:solidFill>
              <a:latin typeface="Open Sans Extra Bold"/>
              <a:ea typeface="Open Sans Extra Bold"/>
              <a:cs typeface="Open Sans Extra Bold"/>
              <a:sym typeface="Open Sans Extra Bold"/>
            </a:endParaRPr>
          </a:p>
          <a:p>
            <a:pPr algn="l">
              <a:lnSpc>
                <a:spcPts val="5485"/>
              </a:lnSpc>
            </a:pPr>
            <a:r>
              <a:rPr lang="en-US" sz="3918">
                <a:solidFill>
                  <a:srgbClr val="000000"/>
                </a:solidFill>
                <a:latin typeface="Open Sans Extra Bold"/>
                <a:ea typeface="Open Sans Extra Bold"/>
                <a:cs typeface="Open Sans Extra Bold"/>
                <a:sym typeface="Open Sans Extra Bold"/>
              </a:rPr>
              <a:t>To help instructors and administration manage staff and students</a:t>
            </a:r>
          </a:p>
          <a:p>
            <a:pPr algn="l">
              <a:lnSpc>
                <a:spcPts val="5485"/>
              </a:lnSpc>
            </a:pPr>
            <a:endParaRPr lang="en-US" sz="3918">
              <a:solidFill>
                <a:srgbClr val="000000"/>
              </a:solidFill>
              <a:latin typeface="Open Sans Extra Bold"/>
              <a:ea typeface="Open Sans Extra Bold"/>
              <a:cs typeface="Open Sans Extra Bold"/>
              <a:sym typeface="Open Sans Extra Bold"/>
            </a:endParaRPr>
          </a:p>
          <a:p>
            <a:pPr algn="l">
              <a:lnSpc>
                <a:spcPts val="5485"/>
              </a:lnSpc>
            </a:pPr>
            <a:r>
              <a:rPr lang="en-US" sz="3918">
                <a:solidFill>
                  <a:srgbClr val="000000"/>
                </a:solidFill>
                <a:latin typeface="Open Sans Extra Bold"/>
                <a:ea typeface="Open Sans Extra Bold"/>
                <a:cs typeface="Open Sans Extra Bold"/>
                <a:sym typeface="Open Sans Extra Bold"/>
              </a:rPr>
              <a:t>Stack:</a:t>
            </a:r>
          </a:p>
          <a:p>
            <a:pPr marL="845971" lvl="1" indent="-422985" algn="l">
              <a:lnSpc>
                <a:spcPts val="5485"/>
              </a:lnSpc>
              <a:buFont typeface="Arial"/>
              <a:buChar char="•"/>
            </a:pPr>
            <a:r>
              <a:rPr lang="en-US" sz="3918">
                <a:solidFill>
                  <a:srgbClr val="000000"/>
                </a:solidFill>
                <a:latin typeface="Open Sans Extra Bold"/>
                <a:ea typeface="Open Sans Extra Bold"/>
                <a:cs typeface="Open Sans Extra Bold"/>
                <a:sym typeface="Open Sans Extra Bold"/>
              </a:rPr>
              <a:t>ReactJS</a:t>
            </a:r>
          </a:p>
          <a:p>
            <a:pPr marL="845971" lvl="1" indent="-422985" algn="l">
              <a:lnSpc>
                <a:spcPts val="5485"/>
              </a:lnSpc>
              <a:buFont typeface="Arial"/>
              <a:buChar char="•"/>
            </a:pPr>
            <a:r>
              <a:rPr lang="en-US" sz="3918">
                <a:solidFill>
                  <a:srgbClr val="000000"/>
                </a:solidFill>
                <a:latin typeface="Open Sans Extra Bold"/>
                <a:ea typeface="Open Sans Extra Bold"/>
                <a:cs typeface="Open Sans Extra Bold"/>
                <a:sym typeface="Open Sans Extra Bold"/>
              </a:rPr>
              <a:t> Typescript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90486" y="2585529"/>
            <a:ext cx="10447654" cy="6638614"/>
          </a:xfrm>
          <a:custGeom>
            <a:avLst/>
            <a:gdLst/>
            <a:ahLst/>
            <a:cxnLst/>
            <a:rect l="l" t="t" r="r" b="b"/>
            <a:pathLst>
              <a:path w="10447654" h="6638614">
                <a:moveTo>
                  <a:pt x="0" y="0"/>
                </a:moveTo>
                <a:lnTo>
                  <a:pt x="10447655" y="0"/>
                </a:lnTo>
                <a:lnTo>
                  <a:pt x="10447655" y="6638614"/>
                </a:lnTo>
                <a:lnTo>
                  <a:pt x="0" y="6638614"/>
                </a:lnTo>
                <a:lnTo>
                  <a:pt x="0" y="0"/>
                </a:lnTo>
                <a:close/>
              </a:path>
            </a:pathLst>
          </a:custGeom>
          <a:blipFill>
            <a:blip r:embed="rId2"/>
            <a:stretch>
              <a:fillRect/>
            </a:stretch>
          </a:blipFill>
        </p:spPr>
      </p:sp>
      <p:sp>
        <p:nvSpPr>
          <p:cNvPr id="7" name="TextBox 7"/>
          <p:cNvSpPr txBox="1"/>
          <p:nvPr/>
        </p:nvSpPr>
        <p:spPr>
          <a:xfrm>
            <a:off x="11745408" y="7380756"/>
            <a:ext cx="3673523" cy="968535"/>
          </a:xfrm>
          <a:prstGeom prst="rect">
            <a:avLst/>
          </a:prstGeom>
        </p:spPr>
        <p:txBody>
          <a:bodyPr lIns="0" tIns="0" rIns="0" bIns="0" rtlCol="0" anchor="t">
            <a:spAutoFit/>
          </a:bodyPr>
          <a:lstStyle/>
          <a:p>
            <a:pPr algn="ctr">
              <a:lnSpc>
                <a:spcPts val="3944"/>
              </a:lnSpc>
              <a:spcBef>
                <a:spcPct val="0"/>
              </a:spcBef>
            </a:pPr>
            <a:endParaRPr lang="en-US" sz="2817" dirty="0">
              <a:solidFill>
                <a:srgbClr val="000000"/>
              </a:solidFill>
              <a:latin typeface="Open Sans Extra Bold"/>
              <a:ea typeface="Open Sans Extra Bold"/>
              <a:cs typeface="Open Sans Extra Bold"/>
              <a:sym typeface="Open Sans Extra Bold"/>
            </a:endParaRPr>
          </a:p>
          <a:p>
            <a:pPr algn="ctr">
              <a:lnSpc>
                <a:spcPts val="3944"/>
              </a:lnSpc>
              <a:spcBef>
                <a:spcPct val="0"/>
              </a:spcBef>
            </a:pPr>
            <a:endParaRPr lang="en-US" sz="2817" dirty="0">
              <a:solidFill>
                <a:srgbClr val="000000"/>
              </a:solidFill>
              <a:latin typeface="Open Sans Extra Bold"/>
              <a:ea typeface="Open Sans Extra Bold"/>
              <a:cs typeface="Open Sans Extra Bold"/>
              <a:sym typeface="Open Sans Extra Bold"/>
            </a:endParaRPr>
          </a:p>
        </p:txBody>
      </p:sp>
      <p:sp>
        <p:nvSpPr>
          <p:cNvPr id="9" name="TextBox 9"/>
          <p:cNvSpPr txBox="1"/>
          <p:nvPr/>
        </p:nvSpPr>
        <p:spPr>
          <a:xfrm>
            <a:off x="2313352" y="222182"/>
            <a:ext cx="7201111" cy="80651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Open Sans Extra Bold"/>
                <a:ea typeface="Open Sans Extra Bold"/>
                <a:cs typeface="Open Sans Extra Bold"/>
                <a:sym typeface="Open Sans Extra Bold"/>
              </a:rPr>
              <a:t>Colors and Typography</a:t>
            </a:r>
          </a:p>
        </p:txBody>
      </p:sp>
      <p:sp>
        <p:nvSpPr>
          <p:cNvPr id="10" name="TextBox 10"/>
          <p:cNvSpPr txBox="1"/>
          <p:nvPr/>
        </p:nvSpPr>
        <p:spPr>
          <a:xfrm>
            <a:off x="10555842" y="802334"/>
            <a:ext cx="5585196" cy="511481"/>
          </a:xfrm>
          <a:prstGeom prst="rect">
            <a:avLst/>
          </a:prstGeom>
        </p:spPr>
        <p:txBody>
          <a:bodyPr lIns="0" tIns="0" rIns="0" bIns="0" rtlCol="0" anchor="t">
            <a:spAutoFit/>
          </a:bodyPr>
          <a:lstStyle/>
          <a:p>
            <a:pPr algn="ctr">
              <a:lnSpc>
                <a:spcPts val="4327"/>
              </a:lnSpc>
              <a:spcBef>
                <a:spcPct val="0"/>
              </a:spcBef>
            </a:pPr>
            <a:r>
              <a:rPr lang="en-US" sz="3091">
                <a:solidFill>
                  <a:srgbClr val="000000"/>
                </a:solidFill>
                <a:latin typeface="Open Sans Extra Bold"/>
                <a:ea typeface="Open Sans Extra Bold"/>
                <a:cs typeface="Open Sans Extra Bold"/>
                <a:sym typeface="Open Sans Extra Bold"/>
              </a:rPr>
              <a:t>Typography: ROBOTO</a:t>
            </a:r>
          </a:p>
        </p:txBody>
      </p:sp>
      <p:sp>
        <p:nvSpPr>
          <p:cNvPr id="12" name="TextBox 11">
            <a:extLst>
              <a:ext uri="{FF2B5EF4-FFF2-40B4-BE49-F238E27FC236}">
                <a16:creationId xmlns:a16="http://schemas.microsoft.com/office/drawing/2014/main" id="{DBCF9C05-94AE-B023-58C0-089E44DB193F}"/>
              </a:ext>
            </a:extLst>
          </p:cNvPr>
          <p:cNvSpPr txBox="1"/>
          <p:nvPr/>
        </p:nvSpPr>
        <p:spPr>
          <a:xfrm>
            <a:off x="9010169" y="3092674"/>
            <a:ext cx="9144000" cy="646331"/>
          </a:xfrm>
          <a:prstGeom prst="rect">
            <a:avLst/>
          </a:prstGeom>
          <a:noFill/>
        </p:spPr>
        <p:txBody>
          <a:bodyPr wrap="square">
            <a:spAutoFit/>
          </a:bodyPr>
          <a:lstStyle/>
          <a:p>
            <a:pPr algn="ctr"/>
            <a:r>
              <a:rPr lang="fr-FR" b="1" dirty="0">
                <a:latin typeface="Roboto"/>
              </a:rPr>
              <a:t>Blue: </a:t>
            </a:r>
          </a:p>
          <a:p>
            <a:pPr algn="ctr"/>
            <a:r>
              <a:rPr lang="fr-FR" dirty="0">
                <a:latin typeface="Roboto"/>
              </a:rPr>
              <a:t>Trust and innovation</a:t>
            </a:r>
          </a:p>
        </p:txBody>
      </p:sp>
      <p:sp>
        <p:nvSpPr>
          <p:cNvPr id="14" name="TextBox 13">
            <a:extLst>
              <a:ext uri="{FF2B5EF4-FFF2-40B4-BE49-F238E27FC236}">
                <a16:creationId xmlns:a16="http://schemas.microsoft.com/office/drawing/2014/main" id="{B1973A0A-A7F6-4321-E73F-F66C9A67FE62}"/>
              </a:ext>
            </a:extLst>
          </p:cNvPr>
          <p:cNvSpPr txBox="1"/>
          <p:nvPr/>
        </p:nvSpPr>
        <p:spPr>
          <a:xfrm>
            <a:off x="9112804" y="4024120"/>
            <a:ext cx="9144000" cy="646331"/>
          </a:xfrm>
          <a:prstGeom prst="rect">
            <a:avLst/>
          </a:prstGeom>
          <a:noFill/>
        </p:spPr>
        <p:txBody>
          <a:bodyPr wrap="square">
            <a:spAutoFit/>
          </a:bodyPr>
          <a:lstStyle/>
          <a:p>
            <a:pPr algn="ctr"/>
            <a:r>
              <a:rPr lang="fr-FR" sz="1800" b="1" dirty="0">
                <a:latin typeface="Roboto"/>
              </a:rPr>
              <a:t>Red: </a:t>
            </a:r>
          </a:p>
          <a:p>
            <a:pPr algn="ctr"/>
            <a:r>
              <a:rPr lang="fr-FR" sz="1800" dirty="0">
                <a:latin typeface="Roboto"/>
              </a:rPr>
              <a:t>Alerts and danger</a:t>
            </a:r>
          </a:p>
        </p:txBody>
      </p:sp>
      <p:sp>
        <p:nvSpPr>
          <p:cNvPr id="16" name="TextBox 15">
            <a:extLst>
              <a:ext uri="{FF2B5EF4-FFF2-40B4-BE49-F238E27FC236}">
                <a16:creationId xmlns:a16="http://schemas.microsoft.com/office/drawing/2014/main" id="{A97790D4-F747-AAE4-3EFC-382516B62459}"/>
              </a:ext>
            </a:extLst>
          </p:cNvPr>
          <p:cNvSpPr txBox="1"/>
          <p:nvPr/>
        </p:nvSpPr>
        <p:spPr>
          <a:xfrm>
            <a:off x="9296400" y="5100637"/>
            <a:ext cx="9144000" cy="646331"/>
          </a:xfrm>
          <a:prstGeom prst="rect">
            <a:avLst/>
          </a:prstGeom>
          <a:noFill/>
        </p:spPr>
        <p:txBody>
          <a:bodyPr wrap="square">
            <a:spAutoFit/>
          </a:bodyPr>
          <a:lstStyle/>
          <a:p>
            <a:pPr algn="ctr"/>
            <a:r>
              <a:rPr lang="fr-FR" sz="1800" b="1" dirty="0">
                <a:latin typeface="Roboto"/>
              </a:rPr>
              <a:t>Green: </a:t>
            </a:r>
          </a:p>
          <a:p>
            <a:pPr algn="ctr"/>
            <a:r>
              <a:rPr lang="fr-FR" sz="1800" dirty="0">
                <a:latin typeface="Roboto"/>
              </a:rPr>
              <a:t>Success</a:t>
            </a:r>
          </a:p>
        </p:txBody>
      </p:sp>
      <p:sp>
        <p:nvSpPr>
          <p:cNvPr id="18" name="TextBox 17">
            <a:extLst>
              <a:ext uri="{FF2B5EF4-FFF2-40B4-BE49-F238E27FC236}">
                <a16:creationId xmlns:a16="http://schemas.microsoft.com/office/drawing/2014/main" id="{88BF241A-7416-6224-7779-467E9A37BB86}"/>
              </a:ext>
            </a:extLst>
          </p:cNvPr>
          <p:cNvSpPr txBox="1"/>
          <p:nvPr/>
        </p:nvSpPr>
        <p:spPr>
          <a:xfrm>
            <a:off x="9257110" y="6158408"/>
            <a:ext cx="9222580" cy="646331"/>
          </a:xfrm>
          <a:prstGeom prst="rect">
            <a:avLst/>
          </a:prstGeom>
          <a:noFill/>
        </p:spPr>
        <p:txBody>
          <a:bodyPr wrap="square">
            <a:spAutoFit/>
          </a:bodyPr>
          <a:lstStyle/>
          <a:p>
            <a:pPr algn="ctr"/>
            <a:r>
              <a:rPr lang="fr-FR" sz="1800" b="1" dirty="0">
                <a:latin typeface="Roboto"/>
              </a:rPr>
              <a:t>Gray-</a:t>
            </a:r>
            <a:r>
              <a:rPr lang="fr-FR" sz="1800" b="1" dirty="0" err="1">
                <a:latin typeface="Roboto"/>
              </a:rPr>
              <a:t>blue</a:t>
            </a:r>
            <a:r>
              <a:rPr lang="fr-FR" sz="1800" b="1" dirty="0">
                <a:latin typeface="Roboto"/>
              </a:rPr>
              <a:t>:</a:t>
            </a:r>
          </a:p>
          <a:p>
            <a:pPr algn="ctr"/>
            <a:r>
              <a:rPr lang="fr-FR" sz="1800" dirty="0" err="1">
                <a:latin typeface="Roboto"/>
              </a:rPr>
              <a:t>Professionalism</a:t>
            </a:r>
            <a:endParaRPr lang="fr-FR" sz="1800" dirty="0">
              <a:latin typeface="Roboto"/>
            </a:endParaRPr>
          </a:p>
        </p:txBody>
      </p:sp>
      <p:sp>
        <p:nvSpPr>
          <p:cNvPr id="20" name="TextBox 19">
            <a:extLst>
              <a:ext uri="{FF2B5EF4-FFF2-40B4-BE49-F238E27FC236}">
                <a16:creationId xmlns:a16="http://schemas.microsoft.com/office/drawing/2014/main" id="{705D898D-ED52-7CA0-D267-481B2C34A350}"/>
              </a:ext>
            </a:extLst>
          </p:cNvPr>
          <p:cNvSpPr txBox="1"/>
          <p:nvPr/>
        </p:nvSpPr>
        <p:spPr>
          <a:xfrm>
            <a:off x="9158049" y="7302850"/>
            <a:ext cx="9236868" cy="646331"/>
          </a:xfrm>
          <a:prstGeom prst="rect">
            <a:avLst/>
          </a:prstGeom>
          <a:noFill/>
        </p:spPr>
        <p:txBody>
          <a:bodyPr wrap="square">
            <a:spAutoFit/>
          </a:bodyPr>
          <a:lstStyle/>
          <a:p>
            <a:pPr algn="ctr"/>
            <a:r>
              <a:rPr lang="fr-FR" sz="1800" b="1" dirty="0">
                <a:latin typeface="Roboto"/>
              </a:rPr>
              <a:t>Black: </a:t>
            </a:r>
          </a:p>
          <a:p>
            <a:pPr algn="ctr"/>
            <a:r>
              <a:rPr lang="fr-FR" sz="1800" dirty="0">
                <a:latin typeface="Roboto"/>
              </a:rPr>
              <a:t>Power and </a:t>
            </a:r>
            <a:r>
              <a:rPr lang="fr-FR" sz="1800" dirty="0" err="1">
                <a:latin typeface="Roboto"/>
              </a:rPr>
              <a:t>Elegance</a:t>
            </a:r>
            <a:endParaRPr lang="fr-FR" sz="1800" dirty="0">
              <a:latin typeface="Roboto"/>
            </a:endParaRPr>
          </a:p>
        </p:txBody>
      </p:sp>
      <p:sp>
        <p:nvSpPr>
          <p:cNvPr id="22" name="TextBox 21">
            <a:extLst>
              <a:ext uri="{FF2B5EF4-FFF2-40B4-BE49-F238E27FC236}">
                <a16:creationId xmlns:a16="http://schemas.microsoft.com/office/drawing/2014/main" id="{F6CC0C09-74D4-09A3-B6FA-6B3DFBE05053}"/>
              </a:ext>
            </a:extLst>
          </p:cNvPr>
          <p:cNvSpPr txBox="1"/>
          <p:nvPr/>
        </p:nvSpPr>
        <p:spPr>
          <a:xfrm>
            <a:off x="9266635" y="8379367"/>
            <a:ext cx="9236868" cy="646331"/>
          </a:xfrm>
          <a:prstGeom prst="rect">
            <a:avLst/>
          </a:prstGeom>
          <a:noFill/>
        </p:spPr>
        <p:txBody>
          <a:bodyPr wrap="square">
            <a:spAutoFit/>
          </a:bodyPr>
          <a:lstStyle/>
          <a:p>
            <a:pPr algn="ctr"/>
            <a:r>
              <a:rPr lang="fr-FR" sz="1800" b="1" dirty="0">
                <a:latin typeface="Roboto"/>
              </a:rPr>
              <a:t>White: </a:t>
            </a:r>
          </a:p>
          <a:p>
            <a:pPr algn="ctr"/>
            <a:r>
              <a:rPr lang="fr-FR" sz="1800" dirty="0" err="1">
                <a:latin typeface="Roboto"/>
              </a:rPr>
              <a:t>Neutrality</a:t>
            </a:r>
            <a:r>
              <a:rPr lang="fr-FR" sz="1800" dirty="0">
                <a:latin typeface="Roboto"/>
              </a:rPr>
              <a:t> and </a:t>
            </a:r>
            <a:r>
              <a:rPr lang="fr-FR" sz="1800" dirty="0" err="1">
                <a:latin typeface="Roboto"/>
              </a:rPr>
              <a:t>Purity</a:t>
            </a:r>
            <a:r>
              <a:rPr lang="fr-FR" sz="1800" dirty="0">
                <a:latin typeface="Roboto"/>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571874" y="379374"/>
            <a:ext cx="5038576" cy="1357645"/>
          </a:xfrm>
          <a:prstGeom prst="rect">
            <a:avLst/>
          </a:prstGeom>
        </p:spPr>
        <p:txBody>
          <a:bodyPr lIns="0" tIns="0" rIns="0" bIns="0" rtlCol="0" anchor="t">
            <a:spAutoFit/>
          </a:bodyPr>
          <a:lstStyle/>
          <a:p>
            <a:pPr algn="ctr">
              <a:lnSpc>
                <a:spcPts val="11244"/>
              </a:lnSpc>
              <a:spcBef>
                <a:spcPct val="0"/>
              </a:spcBef>
            </a:pPr>
            <a:r>
              <a:rPr lang="en-US" sz="8031">
                <a:solidFill>
                  <a:srgbClr val="000000"/>
                </a:solidFill>
                <a:latin typeface="Open Sans Extra Bold"/>
                <a:ea typeface="Open Sans Extra Bold"/>
                <a:cs typeface="Open Sans Extra Bold"/>
                <a:sym typeface="Open Sans Extra Bold"/>
              </a:rPr>
              <a:t>Branding </a:t>
            </a:r>
          </a:p>
        </p:txBody>
      </p:sp>
      <p:sp>
        <p:nvSpPr>
          <p:cNvPr id="3" name="TextBox 3"/>
          <p:cNvSpPr txBox="1"/>
          <p:nvPr/>
        </p:nvSpPr>
        <p:spPr>
          <a:xfrm>
            <a:off x="248543" y="1546519"/>
            <a:ext cx="9632358" cy="6499985"/>
          </a:xfrm>
          <a:prstGeom prst="rect">
            <a:avLst/>
          </a:prstGeom>
        </p:spPr>
        <p:txBody>
          <a:bodyPr lIns="0" tIns="0" rIns="0" bIns="0" rtlCol="0" anchor="t">
            <a:spAutoFit/>
          </a:bodyPr>
          <a:lstStyle/>
          <a:p>
            <a:pPr algn="l">
              <a:lnSpc>
                <a:spcPts val="13937"/>
              </a:lnSpc>
            </a:pPr>
            <a:r>
              <a:rPr lang="en-US" sz="4400" dirty="0">
                <a:solidFill>
                  <a:srgbClr val="000000"/>
                </a:solidFill>
                <a:latin typeface="Open Sans Extra Bold"/>
                <a:ea typeface="Open Sans Extra Bold"/>
                <a:cs typeface="Open Sans Extra Bold"/>
                <a:sym typeface="Open Sans Extra Bold"/>
              </a:rPr>
              <a:t>App name : </a:t>
            </a:r>
            <a:r>
              <a:rPr lang="en-US" sz="3600" dirty="0">
                <a:solidFill>
                  <a:srgbClr val="000000"/>
                </a:solidFill>
                <a:latin typeface="Open Sans Extra Bold"/>
                <a:ea typeface="Open Sans Extra Bold"/>
                <a:cs typeface="Open Sans Extra Bold"/>
                <a:sym typeface="Open Sans Extra Bold"/>
              </a:rPr>
              <a:t>“</a:t>
            </a:r>
            <a:r>
              <a:rPr lang="en-US" sz="4800" dirty="0">
                <a:solidFill>
                  <a:srgbClr val="000000"/>
                </a:solidFill>
                <a:latin typeface="Open Sans Extra Bold"/>
                <a:ea typeface="Open Sans Extra Bold"/>
                <a:cs typeface="Open Sans Extra Bold"/>
                <a:sym typeface="Open Sans Extra Bold"/>
              </a:rPr>
              <a:t>Attend Ease</a:t>
            </a:r>
            <a:r>
              <a:rPr lang="en-US" sz="3600" dirty="0">
                <a:solidFill>
                  <a:srgbClr val="000000"/>
                </a:solidFill>
                <a:latin typeface="Open Sans Extra Bold"/>
                <a:ea typeface="Open Sans Extra Bold"/>
                <a:cs typeface="Open Sans Extra Bold"/>
                <a:sym typeface="Open Sans Extra Bold"/>
              </a:rPr>
              <a:t>”</a:t>
            </a:r>
          </a:p>
          <a:p>
            <a:pPr algn="l">
              <a:lnSpc>
                <a:spcPts val="6160"/>
              </a:lnSpc>
              <a:spcBef>
                <a:spcPct val="0"/>
              </a:spcBef>
            </a:pPr>
            <a:r>
              <a:rPr lang="en-US" sz="4400" dirty="0">
                <a:solidFill>
                  <a:srgbClr val="000000"/>
                </a:solidFill>
                <a:latin typeface="Open Sans Extra Bold"/>
                <a:ea typeface="Open Sans Extra Bold"/>
                <a:cs typeface="Open Sans Extra Bold"/>
                <a:sym typeface="Open Sans Extra Bold"/>
              </a:rPr>
              <a:t>App significance: Attend Ease is a name for a biometric student attendance system, implying ease and efficiency in managing attendance through fingerprint recognition</a:t>
            </a:r>
          </a:p>
        </p:txBody>
      </p:sp>
      <p:pic>
        <p:nvPicPr>
          <p:cNvPr id="5" name="Picture 4">
            <a:extLst>
              <a:ext uri="{FF2B5EF4-FFF2-40B4-BE49-F238E27FC236}">
                <a16:creationId xmlns:a16="http://schemas.microsoft.com/office/drawing/2014/main" id="{3BA58F6E-BB3E-951C-2C93-9FED6C37D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800" y="3009900"/>
            <a:ext cx="6724650" cy="3295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2328763"/>
            <a:ext cx="3872561" cy="6929537"/>
          </a:xfrm>
          <a:custGeom>
            <a:avLst/>
            <a:gdLst/>
            <a:ahLst/>
            <a:cxnLst/>
            <a:rect l="l" t="t" r="r" b="b"/>
            <a:pathLst>
              <a:path w="3872561" h="6929537">
                <a:moveTo>
                  <a:pt x="0" y="0"/>
                </a:moveTo>
                <a:lnTo>
                  <a:pt x="3872561" y="0"/>
                </a:lnTo>
                <a:lnTo>
                  <a:pt x="3872561" y="6929537"/>
                </a:lnTo>
                <a:lnTo>
                  <a:pt x="0" y="6929537"/>
                </a:lnTo>
                <a:lnTo>
                  <a:pt x="0" y="0"/>
                </a:lnTo>
                <a:close/>
              </a:path>
            </a:pathLst>
          </a:custGeom>
          <a:blipFill>
            <a:blip r:embed="rId2"/>
            <a:stretch>
              <a:fillRect/>
            </a:stretch>
          </a:blipFill>
        </p:spPr>
      </p:sp>
      <p:sp>
        <p:nvSpPr>
          <p:cNvPr id="3" name="Freeform 3"/>
          <p:cNvSpPr/>
          <p:nvPr/>
        </p:nvSpPr>
        <p:spPr>
          <a:xfrm>
            <a:off x="5054341" y="2328763"/>
            <a:ext cx="4089659" cy="6929537"/>
          </a:xfrm>
          <a:custGeom>
            <a:avLst/>
            <a:gdLst/>
            <a:ahLst/>
            <a:cxnLst/>
            <a:rect l="l" t="t" r="r" b="b"/>
            <a:pathLst>
              <a:path w="4089659" h="6929537">
                <a:moveTo>
                  <a:pt x="0" y="0"/>
                </a:moveTo>
                <a:lnTo>
                  <a:pt x="4089659" y="0"/>
                </a:lnTo>
                <a:lnTo>
                  <a:pt x="4089659" y="6929537"/>
                </a:lnTo>
                <a:lnTo>
                  <a:pt x="0" y="6929537"/>
                </a:lnTo>
                <a:lnTo>
                  <a:pt x="0" y="0"/>
                </a:lnTo>
                <a:close/>
              </a:path>
            </a:pathLst>
          </a:custGeom>
          <a:blipFill>
            <a:blip r:embed="rId3"/>
            <a:stretch>
              <a:fillRect/>
            </a:stretch>
          </a:blipFill>
        </p:spPr>
      </p:sp>
      <p:sp>
        <p:nvSpPr>
          <p:cNvPr id="4" name="Freeform 4"/>
          <p:cNvSpPr/>
          <p:nvPr/>
        </p:nvSpPr>
        <p:spPr>
          <a:xfrm>
            <a:off x="9296400" y="2328763"/>
            <a:ext cx="3971159" cy="6949529"/>
          </a:xfrm>
          <a:custGeom>
            <a:avLst/>
            <a:gdLst/>
            <a:ahLst/>
            <a:cxnLst/>
            <a:rect l="l" t="t" r="r" b="b"/>
            <a:pathLst>
              <a:path w="3971159" h="6949529">
                <a:moveTo>
                  <a:pt x="0" y="0"/>
                </a:moveTo>
                <a:lnTo>
                  <a:pt x="3971159" y="0"/>
                </a:lnTo>
                <a:lnTo>
                  <a:pt x="3971159" y="6949529"/>
                </a:lnTo>
                <a:lnTo>
                  <a:pt x="0" y="6949529"/>
                </a:lnTo>
                <a:lnTo>
                  <a:pt x="0" y="0"/>
                </a:lnTo>
                <a:close/>
              </a:path>
            </a:pathLst>
          </a:custGeom>
          <a:blipFill>
            <a:blip r:embed="rId4"/>
            <a:stretch>
              <a:fillRect/>
            </a:stretch>
          </a:blipFill>
        </p:spPr>
      </p:sp>
      <p:sp>
        <p:nvSpPr>
          <p:cNvPr id="5" name="Freeform 5"/>
          <p:cNvSpPr/>
          <p:nvPr/>
        </p:nvSpPr>
        <p:spPr>
          <a:xfrm>
            <a:off x="13267559" y="2328763"/>
            <a:ext cx="3773762" cy="6949529"/>
          </a:xfrm>
          <a:custGeom>
            <a:avLst/>
            <a:gdLst/>
            <a:ahLst/>
            <a:cxnLst/>
            <a:rect l="l" t="t" r="r" b="b"/>
            <a:pathLst>
              <a:path w="3773762" h="6949529">
                <a:moveTo>
                  <a:pt x="0" y="0"/>
                </a:moveTo>
                <a:lnTo>
                  <a:pt x="3773763" y="0"/>
                </a:lnTo>
                <a:lnTo>
                  <a:pt x="3773763" y="6949529"/>
                </a:lnTo>
                <a:lnTo>
                  <a:pt x="0" y="6949529"/>
                </a:lnTo>
                <a:lnTo>
                  <a:pt x="0" y="0"/>
                </a:lnTo>
                <a:close/>
              </a:path>
            </a:pathLst>
          </a:custGeom>
          <a:blipFill>
            <a:blip r:embed="rId5"/>
            <a:stretch>
              <a:fillRect/>
            </a:stretch>
          </a:blipFill>
        </p:spPr>
      </p:sp>
      <p:sp>
        <p:nvSpPr>
          <p:cNvPr id="6" name="TextBox 6"/>
          <p:cNvSpPr txBox="1"/>
          <p:nvPr/>
        </p:nvSpPr>
        <p:spPr>
          <a:xfrm>
            <a:off x="3563810" y="933450"/>
            <a:ext cx="9264492" cy="792071"/>
          </a:xfrm>
          <a:prstGeom prst="rect">
            <a:avLst/>
          </a:prstGeom>
        </p:spPr>
        <p:txBody>
          <a:bodyPr lIns="0" tIns="0" rIns="0" bIns="0" rtlCol="0" anchor="t">
            <a:spAutoFit/>
          </a:bodyPr>
          <a:lstStyle/>
          <a:p>
            <a:pPr algn="ctr">
              <a:lnSpc>
                <a:spcPts val="6501"/>
              </a:lnSpc>
              <a:spcBef>
                <a:spcPct val="0"/>
              </a:spcBef>
            </a:pPr>
            <a:r>
              <a:rPr lang="en-US" sz="4643">
                <a:solidFill>
                  <a:srgbClr val="000000"/>
                </a:solidFill>
                <a:latin typeface="Open Sans Extra Bold"/>
                <a:ea typeface="Open Sans Extra Bold"/>
                <a:cs typeface="Open Sans Extra Bold"/>
                <a:sym typeface="Open Sans Extra Bold"/>
              </a:rPr>
              <a:t>MOBILE APPLICATION SCREENS</a:t>
            </a:r>
          </a:p>
        </p:txBody>
      </p:sp>
      <p:sp>
        <p:nvSpPr>
          <p:cNvPr id="7" name="TextBox 7"/>
          <p:cNvSpPr txBox="1"/>
          <p:nvPr/>
        </p:nvSpPr>
        <p:spPr>
          <a:xfrm>
            <a:off x="2366221" y="9350799"/>
            <a:ext cx="3141642" cy="517904"/>
          </a:xfrm>
          <a:prstGeom prst="rect">
            <a:avLst/>
          </a:prstGeom>
        </p:spPr>
        <p:txBody>
          <a:bodyPr lIns="0" tIns="0" rIns="0" bIns="0" rtlCol="0" anchor="t">
            <a:spAutoFit/>
          </a:bodyPr>
          <a:lstStyle/>
          <a:p>
            <a:pPr algn="ctr">
              <a:lnSpc>
                <a:spcPts val="4298"/>
              </a:lnSpc>
              <a:spcBef>
                <a:spcPct val="0"/>
              </a:spcBef>
            </a:pPr>
            <a:r>
              <a:rPr lang="en-US" sz="3070">
                <a:solidFill>
                  <a:srgbClr val="000000"/>
                </a:solidFill>
                <a:latin typeface="Open Sans Extra Bold"/>
                <a:ea typeface="Open Sans Extra Bold"/>
                <a:cs typeface="Open Sans Extra Bold"/>
                <a:sym typeface="Open Sans Extra Bold"/>
              </a:rPr>
              <a:t>Welcome pages</a:t>
            </a:r>
          </a:p>
        </p:txBody>
      </p:sp>
      <p:sp>
        <p:nvSpPr>
          <p:cNvPr id="8" name="TextBox 8"/>
          <p:cNvSpPr txBox="1"/>
          <p:nvPr/>
        </p:nvSpPr>
        <p:spPr>
          <a:xfrm>
            <a:off x="10566246" y="9590700"/>
            <a:ext cx="5402627" cy="397599"/>
          </a:xfrm>
          <a:prstGeom prst="rect">
            <a:avLst/>
          </a:prstGeom>
        </p:spPr>
        <p:txBody>
          <a:bodyPr lIns="0" tIns="0" rIns="0" bIns="0" rtlCol="0" anchor="t">
            <a:spAutoFit/>
          </a:bodyPr>
          <a:lstStyle/>
          <a:p>
            <a:pPr algn="ctr">
              <a:lnSpc>
                <a:spcPts val="3265"/>
              </a:lnSpc>
              <a:spcBef>
                <a:spcPct val="0"/>
              </a:spcBef>
            </a:pPr>
            <a:r>
              <a:rPr lang="en-US" sz="2332">
                <a:solidFill>
                  <a:srgbClr val="000000"/>
                </a:solidFill>
                <a:latin typeface="Open Sans Extra Bold"/>
                <a:ea typeface="Open Sans Extra Bold"/>
                <a:cs typeface="Open Sans Extra Bold"/>
                <a:sym typeface="Open Sans Extra Bold"/>
              </a:rPr>
              <a:t>Lecturer and student sign-up pages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62032"/>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about the project</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analysis and design</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implementation </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99553" y="5934419"/>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result</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95360"/>
            <a:ext cx="4397771" cy="1022891"/>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challenge and recommendation</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a:t>
            </a:r>
          </a:p>
        </p:txBody>
      </p:sp>
      <p:sp>
        <p:nvSpPr>
          <p:cNvPr id="30" name="TextBox 30"/>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64394" y="861896"/>
            <a:ext cx="3635785" cy="6945803"/>
          </a:xfrm>
          <a:custGeom>
            <a:avLst/>
            <a:gdLst/>
            <a:ahLst/>
            <a:cxnLst/>
            <a:rect l="l" t="t" r="r" b="b"/>
            <a:pathLst>
              <a:path w="3635785" h="6945803">
                <a:moveTo>
                  <a:pt x="0" y="0"/>
                </a:moveTo>
                <a:lnTo>
                  <a:pt x="3635784" y="0"/>
                </a:lnTo>
                <a:lnTo>
                  <a:pt x="3635784" y="6945804"/>
                </a:lnTo>
                <a:lnTo>
                  <a:pt x="0" y="6945804"/>
                </a:lnTo>
                <a:lnTo>
                  <a:pt x="0" y="0"/>
                </a:lnTo>
                <a:close/>
              </a:path>
            </a:pathLst>
          </a:custGeom>
          <a:blipFill>
            <a:blip r:embed="rId2"/>
            <a:stretch>
              <a:fillRect/>
            </a:stretch>
          </a:blipFill>
        </p:spPr>
      </p:sp>
      <p:sp>
        <p:nvSpPr>
          <p:cNvPr id="3" name="Freeform 3"/>
          <p:cNvSpPr/>
          <p:nvPr/>
        </p:nvSpPr>
        <p:spPr>
          <a:xfrm>
            <a:off x="4100178" y="861896"/>
            <a:ext cx="3588155" cy="6943314"/>
          </a:xfrm>
          <a:custGeom>
            <a:avLst/>
            <a:gdLst/>
            <a:ahLst/>
            <a:cxnLst/>
            <a:rect l="l" t="t" r="r" b="b"/>
            <a:pathLst>
              <a:path w="3588155" h="6943314">
                <a:moveTo>
                  <a:pt x="0" y="0"/>
                </a:moveTo>
                <a:lnTo>
                  <a:pt x="3588156" y="0"/>
                </a:lnTo>
                <a:lnTo>
                  <a:pt x="3588156" y="6943314"/>
                </a:lnTo>
                <a:lnTo>
                  <a:pt x="0" y="6943314"/>
                </a:lnTo>
                <a:lnTo>
                  <a:pt x="0" y="0"/>
                </a:lnTo>
                <a:close/>
              </a:path>
            </a:pathLst>
          </a:custGeom>
          <a:blipFill>
            <a:blip r:embed="rId3"/>
            <a:stretch>
              <a:fillRect/>
            </a:stretch>
          </a:blipFill>
        </p:spPr>
      </p:sp>
      <p:sp>
        <p:nvSpPr>
          <p:cNvPr id="4" name="Freeform 4"/>
          <p:cNvSpPr/>
          <p:nvPr/>
        </p:nvSpPr>
        <p:spPr>
          <a:xfrm>
            <a:off x="8796475" y="859407"/>
            <a:ext cx="3635785" cy="6945803"/>
          </a:xfrm>
          <a:custGeom>
            <a:avLst/>
            <a:gdLst/>
            <a:ahLst/>
            <a:cxnLst/>
            <a:rect l="l" t="t" r="r" b="b"/>
            <a:pathLst>
              <a:path w="3635785" h="6945803">
                <a:moveTo>
                  <a:pt x="0" y="0"/>
                </a:moveTo>
                <a:lnTo>
                  <a:pt x="3635785" y="0"/>
                </a:lnTo>
                <a:lnTo>
                  <a:pt x="3635785" y="6945803"/>
                </a:lnTo>
                <a:lnTo>
                  <a:pt x="0" y="6945803"/>
                </a:lnTo>
                <a:lnTo>
                  <a:pt x="0" y="0"/>
                </a:lnTo>
                <a:close/>
              </a:path>
            </a:pathLst>
          </a:custGeom>
          <a:blipFill>
            <a:blip r:embed="rId4"/>
            <a:stretch>
              <a:fillRect/>
            </a:stretch>
          </a:blipFill>
        </p:spPr>
      </p:sp>
      <p:sp>
        <p:nvSpPr>
          <p:cNvPr id="5" name="Freeform 5"/>
          <p:cNvSpPr/>
          <p:nvPr/>
        </p:nvSpPr>
        <p:spPr>
          <a:xfrm>
            <a:off x="12432260" y="861896"/>
            <a:ext cx="3723044" cy="6945803"/>
          </a:xfrm>
          <a:custGeom>
            <a:avLst/>
            <a:gdLst/>
            <a:ahLst/>
            <a:cxnLst/>
            <a:rect l="l" t="t" r="r" b="b"/>
            <a:pathLst>
              <a:path w="3723044" h="6945803">
                <a:moveTo>
                  <a:pt x="0" y="0"/>
                </a:moveTo>
                <a:lnTo>
                  <a:pt x="3723043" y="0"/>
                </a:lnTo>
                <a:lnTo>
                  <a:pt x="3723043" y="6945804"/>
                </a:lnTo>
                <a:lnTo>
                  <a:pt x="0" y="6945804"/>
                </a:lnTo>
                <a:lnTo>
                  <a:pt x="0" y="0"/>
                </a:lnTo>
                <a:close/>
              </a:path>
            </a:pathLst>
          </a:custGeom>
          <a:blipFill>
            <a:blip r:embed="rId5"/>
            <a:stretch>
              <a:fillRect/>
            </a:stretch>
          </a:blipFill>
        </p:spPr>
      </p:sp>
      <p:sp>
        <p:nvSpPr>
          <p:cNvPr id="6" name="TextBox 6"/>
          <p:cNvSpPr txBox="1"/>
          <p:nvPr/>
        </p:nvSpPr>
        <p:spPr>
          <a:xfrm>
            <a:off x="5317933" y="8478558"/>
            <a:ext cx="6027178" cy="1098322"/>
          </a:xfrm>
          <a:prstGeom prst="rect">
            <a:avLst/>
          </a:prstGeom>
        </p:spPr>
        <p:txBody>
          <a:bodyPr lIns="0" tIns="0" rIns="0" bIns="0" rtlCol="0" anchor="t">
            <a:spAutoFit/>
          </a:bodyPr>
          <a:lstStyle/>
          <a:p>
            <a:pPr algn="ctr">
              <a:lnSpc>
                <a:spcPts val="9002"/>
              </a:lnSpc>
              <a:spcBef>
                <a:spcPct val="0"/>
              </a:spcBef>
            </a:pPr>
            <a:r>
              <a:rPr lang="en-US" sz="6430">
                <a:solidFill>
                  <a:srgbClr val="000000"/>
                </a:solidFill>
                <a:latin typeface="Open Sans Extra Bold"/>
                <a:ea typeface="Open Sans Extra Bold"/>
                <a:cs typeface="Open Sans Extra Bold"/>
                <a:sym typeface="Open Sans Extra Bold"/>
              </a:rPr>
              <a:t>Student pages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28650" y="1028700"/>
            <a:ext cx="4142853" cy="6815460"/>
          </a:xfrm>
          <a:custGeom>
            <a:avLst/>
            <a:gdLst/>
            <a:ahLst/>
            <a:cxnLst/>
            <a:rect l="l" t="t" r="r" b="b"/>
            <a:pathLst>
              <a:path w="4142853" h="6815460">
                <a:moveTo>
                  <a:pt x="0" y="0"/>
                </a:moveTo>
                <a:lnTo>
                  <a:pt x="4142853" y="0"/>
                </a:lnTo>
                <a:lnTo>
                  <a:pt x="4142853" y="6815460"/>
                </a:lnTo>
                <a:lnTo>
                  <a:pt x="0" y="6815460"/>
                </a:lnTo>
                <a:lnTo>
                  <a:pt x="0" y="0"/>
                </a:lnTo>
                <a:close/>
              </a:path>
            </a:pathLst>
          </a:custGeom>
          <a:blipFill>
            <a:blip r:embed="rId2"/>
            <a:stretch>
              <a:fillRect/>
            </a:stretch>
          </a:blipFill>
        </p:spPr>
      </p:sp>
      <p:sp>
        <p:nvSpPr>
          <p:cNvPr id="3" name="Freeform 3"/>
          <p:cNvSpPr/>
          <p:nvPr/>
        </p:nvSpPr>
        <p:spPr>
          <a:xfrm>
            <a:off x="4771503" y="1028700"/>
            <a:ext cx="4304829" cy="6815460"/>
          </a:xfrm>
          <a:custGeom>
            <a:avLst/>
            <a:gdLst/>
            <a:ahLst/>
            <a:cxnLst/>
            <a:rect l="l" t="t" r="r" b="b"/>
            <a:pathLst>
              <a:path w="4304829" h="6815460">
                <a:moveTo>
                  <a:pt x="0" y="0"/>
                </a:moveTo>
                <a:lnTo>
                  <a:pt x="4304828" y="0"/>
                </a:lnTo>
                <a:lnTo>
                  <a:pt x="4304828" y="6815460"/>
                </a:lnTo>
                <a:lnTo>
                  <a:pt x="0" y="6815460"/>
                </a:lnTo>
                <a:lnTo>
                  <a:pt x="0" y="0"/>
                </a:lnTo>
                <a:close/>
              </a:path>
            </a:pathLst>
          </a:custGeom>
          <a:blipFill>
            <a:blip r:embed="rId3"/>
            <a:stretch>
              <a:fillRect/>
            </a:stretch>
          </a:blipFill>
        </p:spPr>
      </p:sp>
      <p:sp>
        <p:nvSpPr>
          <p:cNvPr id="4" name="Freeform 4"/>
          <p:cNvSpPr/>
          <p:nvPr/>
        </p:nvSpPr>
        <p:spPr>
          <a:xfrm>
            <a:off x="9633257" y="1028700"/>
            <a:ext cx="4167772" cy="6815460"/>
          </a:xfrm>
          <a:custGeom>
            <a:avLst/>
            <a:gdLst/>
            <a:ahLst/>
            <a:cxnLst/>
            <a:rect l="l" t="t" r="r" b="b"/>
            <a:pathLst>
              <a:path w="4167772" h="6815460">
                <a:moveTo>
                  <a:pt x="0" y="0"/>
                </a:moveTo>
                <a:lnTo>
                  <a:pt x="4167772" y="0"/>
                </a:lnTo>
                <a:lnTo>
                  <a:pt x="4167772" y="6815460"/>
                </a:lnTo>
                <a:lnTo>
                  <a:pt x="0" y="6815460"/>
                </a:lnTo>
                <a:lnTo>
                  <a:pt x="0" y="0"/>
                </a:lnTo>
                <a:close/>
              </a:path>
            </a:pathLst>
          </a:custGeom>
          <a:blipFill>
            <a:blip r:embed="rId4"/>
            <a:stretch>
              <a:fillRect/>
            </a:stretch>
          </a:blipFill>
        </p:spPr>
      </p:sp>
      <p:sp>
        <p:nvSpPr>
          <p:cNvPr id="5" name="Freeform 5"/>
          <p:cNvSpPr/>
          <p:nvPr/>
        </p:nvSpPr>
        <p:spPr>
          <a:xfrm>
            <a:off x="13801029" y="1028700"/>
            <a:ext cx="3968417" cy="6815460"/>
          </a:xfrm>
          <a:custGeom>
            <a:avLst/>
            <a:gdLst/>
            <a:ahLst/>
            <a:cxnLst/>
            <a:rect l="l" t="t" r="r" b="b"/>
            <a:pathLst>
              <a:path w="3968417" h="6815460">
                <a:moveTo>
                  <a:pt x="0" y="0"/>
                </a:moveTo>
                <a:lnTo>
                  <a:pt x="3968416" y="0"/>
                </a:lnTo>
                <a:lnTo>
                  <a:pt x="3968416" y="6815460"/>
                </a:lnTo>
                <a:lnTo>
                  <a:pt x="0" y="6815460"/>
                </a:lnTo>
                <a:lnTo>
                  <a:pt x="0" y="0"/>
                </a:lnTo>
                <a:close/>
              </a:path>
            </a:pathLst>
          </a:custGeom>
          <a:blipFill>
            <a:blip r:embed="rId5"/>
            <a:stretch>
              <a:fillRect/>
            </a:stretch>
          </a:blipFill>
        </p:spPr>
      </p:sp>
      <p:sp>
        <p:nvSpPr>
          <p:cNvPr id="6" name="TextBox 6"/>
          <p:cNvSpPr txBox="1"/>
          <p:nvPr/>
        </p:nvSpPr>
        <p:spPr>
          <a:xfrm>
            <a:off x="5948555" y="8711128"/>
            <a:ext cx="6255552" cy="980044"/>
          </a:xfrm>
          <a:prstGeom prst="rect">
            <a:avLst/>
          </a:prstGeom>
        </p:spPr>
        <p:txBody>
          <a:bodyPr lIns="0" tIns="0" rIns="0" bIns="0" rtlCol="0" anchor="t">
            <a:spAutoFit/>
          </a:bodyPr>
          <a:lstStyle/>
          <a:p>
            <a:pPr algn="ctr">
              <a:lnSpc>
                <a:spcPts val="8077"/>
              </a:lnSpc>
              <a:spcBef>
                <a:spcPct val="0"/>
              </a:spcBef>
            </a:pPr>
            <a:r>
              <a:rPr lang="en-US" sz="5769">
                <a:solidFill>
                  <a:srgbClr val="000000"/>
                </a:solidFill>
                <a:latin typeface="Open Sans Extra Bold"/>
                <a:ea typeface="Open Sans Extra Bold"/>
                <a:cs typeface="Open Sans Extra Bold"/>
                <a:sym typeface="Open Sans Extra Bold"/>
              </a:rPr>
              <a:t>Instructor pages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610114" y="1035773"/>
            <a:ext cx="4030655" cy="7010079"/>
          </a:xfrm>
          <a:custGeom>
            <a:avLst/>
            <a:gdLst/>
            <a:ahLst/>
            <a:cxnLst/>
            <a:rect l="l" t="t" r="r" b="b"/>
            <a:pathLst>
              <a:path w="4030655" h="7010079">
                <a:moveTo>
                  <a:pt x="0" y="0"/>
                </a:moveTo>
                <a:lnTo>
                  <a:pt x="4030655" y="0"/>
                </a:lnTo>
                <a:lnTo>
                  <a:pt x="4030655" y="7010078"/>
                </a:lnTo>
                <a:lnTo>
                  <a:pt x="0" y="7010078"/>
                </a:lnTo>
                <a:lnTo>
                  <a:pt x="0" y="0"/>
                </a:lnTo>
                <a:close/>
              </a:path>
            </a:pathLst>
          </a:custGeom>
          <a:blipFill>
            <a:blip r:embed="rId2"/>
            <a:stretch>
              <a:fillRect/>
            </a:stretch>
          </a:blipFill>
        </p:spPr>
      </p:sp>
      <p:sp>
        <p:nvSpPr>
          <p:cNvPr id="3" name="Freeform 3"/>
          <p:cNvSpPr/>
          <p:nvPr/>
        </p:nvSpPr>
        <p:spPr>
          <a:xfrm>
            <a:off x="6821744" y="1025159"/>
            <a:ext cx="4011791" cy="7013620"/>
          </a:xfrm>
          <a:custGeom>
            <a:avLst/>
            <a:gdLst/>
            <a:ahLst/>
            <a:cxnLst/>
            <a:rect l="l" t="t" r="r" b="b"/>
            <a:pathLst>
              <a:path w="4011791" h="7013620">
                <a:moveTo>
                  <a:pt x="0" y="0"/>
                </a:moveTo>
                <a:lnTo>
                  <a:pt x="4011790" y="0"/>
                </a:lnTo>
                <a:lnTo>
                  <a:pt x="4011790" y="7013620"/>
                </a:lnTo>
                <a:lnTo>
                  <a:pt x="0" y="7013620"/>
                </a:lnTo>
                <a:lnTo>
                  <a:pt x="0" y="0"/>
                </a:lnTo>
                <a:close/>
              </a:path>
            </a:pathLst>
          </a:custGeom>
          <a:blipFill>
            <a:blip r:embed="rId3"/>
            <a:stretch>
              <a:fillRect/>
            </a:stretch>
          </a:blipFill>
        </p:spPr>
      </p:sp>
      <p:sp>
        <p:nvSpPr>
          <p:cNvPr id="4" name="Freeform 4"/>
          <p:cNvSpPr/>
          <p:nvPr/>
        </p:nvSpPr>
        <p:spPr>
          <a:xfrm>
            <a:off x="11011067" y="1028700"/>
            <a:ext cx="4009801" cy="7017151"/>
          </a:xfrm>
          <a:custGeom>
            <a:avLst/>
            <a:gdLst/>
            <a:ahLst/>
            <a:cxnLst/>
            <a:rect l="l" t="t" r="r" b="b"/>
            <a:pathLst>
              <a:path w="4009801" h="7017151">
                <a:moveTo>
                  <a:pt x="0" y="0"/>
                </a:moveTo>
                <a:lnTo>
                  <a:pt x="4009801" y="0"/>
                </a:lnTo>
                <a:lnTo>
                  <a:pt x="4009801" y="7017151"/>
                </a:lnTo>
                <a:lnTo>
                  <a:pt x="0" y="7017151"/>
                </a:lnTo>
                <a:lnTo>
                  <a:pt x="0" y="0"/>
                </a:lnTo>
                <a:close/>
              </a:path>
            </a:pathLst>
          </a:custGeom>
          <a:blipFill>
            <a:blip r:embed="rId4"/>
            <a:stretch>
              <a:fillRect/>
            </a:stretch>
          </a:blipFill>
        </p:spPr>
      </p:sp>
      <p:sp>
        <p:nvSpPr>
          <p:cNvPr id="5" name="TextBox 5"/>
          <p:cNvSpPr txBox="1"/>
          <p:nvPr/>
        </p:nvSpPr>
        <p:spPr>
          <a:xfrm>
            <a:off x="5975696" y="8678995"/>
            <a:ext cx="5703887" cy="750847"/>
          </a:xfrm>
          <a:prstGeom prst="rect">
            <a:avLst/>
          </a:prstGeom>
        </p:spPr>
        <p:txBody>
          <a:bodyPr lIns="0" tIns="0" rIns="0" bIns="0" rtlCol="0" anchor="t">
            <a:spAutoFit/>
          </a:bodyPr>
          <a:lstStyle/>
          <a:p>
            <a:pPr algn="ctr">
              <a:lnSpc>
                <a:spcPts val="6294"/>
              </a:lnSpc>
              <a:spcBef>
                <a:spcPct val="0"/>
              </a:spcBef>
            </a:pPr>
            <a:r>
              <a:rPr lang="en-US" sz="4495">
                <a:solidFill>
                  <a:srgbClr val="000000"/>
                </a:solidFill>
                <a:latin typeface="Open Sans Extra Bold"/>
                <a:ea typeface="Open Sans Extra Bold"/>
                <a:cs typeface="Open Sans Extra Bold"/>
                <a:sym typeface="Open Sans Extra Bold"/>
              </a:rPr>
              <a:t>Attendance history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877738" y="818015"/>
            <a:ext cx="3622138" cy="7051901"/>
          </a:xfrm>
          <a:custGeom>
            <a:avLst/>
            <a:gdLst/>
            <a:ahLst/>
            <a:cxnLst/>
            <a:rect l="l" t="t" r="r" b="b"/>
            <a:pathLst>
              <a:path w="3622138" h="7051901">
                <a:moveTo>
                  <a:pt x="0" y="0"/>
                </a:moveTo>
                <a:lnTo>
                  <a:pt x="3622138" y="0"/>
                </a:lnTo>
                <a:lnTo>
                  <a:pt x="3622138" y="7051901"/>
                </a:lnTo>
                <a:lnTo>
                  <a:pt x="0" y="7051901"/>
                </a:lnTo>
                <a:lnTo>
                  <a:pt x="0" y="0"/>
                </a:lnTo>
                <a:close/>
              </a:path>
            </a:pathLst>
          </a:custGeom>
          <a:blipFill>
            <a:blip r:embed="rId2"/>
            <a:stretch>
              <a:fillRect/>
            </a:stretch>
          </a:blipFill>
        </p:spPr>
      </p:sp>
      <p:sp>
        <p:nvSpPr>
          <p:cNvPr id="3" name="Freeform 3"/>
          <p:cNvSpPr/>
          <p:nvPr/>
        </p:nvSpPr>
        <p:spPr>
          <a:xfrm>
            <a:off x="7499876" y="808847"/>
            <a:ext cx="3778371" cy="7050759"/>
          </a:xfrm>
          <a:custGeom>
            <a:avLst/>
            <a:gdLst/>
            <a:ahLst/>
            <a:cxnLst/>
            <a:rect l="l" t="t" r="r" b="b"/>
            <a:pathLst>
              <a:path w="3778371" h="7050759">
                <a:moveTo>
                  <a:pt x="0" y="0"/>
                </a:moveTo>
                <a:lnTo>
                  <a:pt x="3778371" y="0"/>
                </a:lnTo>
                <a:lnTo>
                  <a:pt x="3778371" y="7050760"/>
                </a:lnTo>
                <a:lnTo>
                  <a:pt x="0" y="7050760"/>
                </a:lnTo>
                <a:lnTo>
                  <a:pt x="0" y="0"/>
                </a:lnTo>
                <a:close/>
              </a:path>
            </a:pathLst>
          </a:custGeom>
          <a:blipFill>
            <a:blip r:embed="rId3"/>
            <a:stretch>
              <a:fillRect/>
            </a:stretch>
          </a:blipFill>
        </p:spPr>
      </p:sp>
      <p:sp>
        <p:nvSpPr>
          <p:cNvPr id="4" name="Freeform 4"/>
          <p:cNvSpPr/>
          <p:nvPr/>
        </p:nvSpPr>
        <p:spPr>
          <a:xfrm>
            <a:off x="11278247" y="818015"/>
            <a:ext cx="3684317" cy="7042734"/>
          </a:xfrm>
          <a:custGeom>
            <a:avLst/>
            <a:gdLst/>
            <a:ahLst/>
            <a:cxnLst/>
            <a:rect l="l" t="t" r="r" b="b"/>
            <a:pathLst>
              <a:path w="3684317" h="7042734">
                <a:moveTo>
                  <a:pt x="0" y="0"/>
                </a:moveTo>
                <a:lnTo>
                  <a:pt x="3684316" y="0"/>
                </a:lnTo>
                <a:lnTo>
                  <a:pt x="3684316" y="7042734"/>
                </a:lnTo>
                <a:lnTo>
                  <a:pt x="0" y="7042734"/>
                </a:lnTo>
                <a:lnTo>
                  <a:pt x="0" y="0"/>
                </a:lnTo>
                <a:close/>
              </a:path>
            </a:pathLst>
          </a:custGeom>
          <a:blipFill>
            <a:blip r:embed="rId4"/>
            <a:stretch>
              <a:fillRect/>
            </a:stretch>
          </a:blipFill>
        </p:spPr>
      </p:sp>
      <p:sp>
        <p:nvSpPr>
          <p:cNvPr id="5" name="TextBox 5"/>
          <p:cNvSpPr txBox="1"/>
          <p:nvPr/>
        </p:nvSpPr>
        <p:spPr>
          <a:xfrm>
            <a:off x="5450869" y="8472453"/>
            <a:ext cx="7876384" cy="979645"/>
          </a:xfrm>
          <a:prstGeom prst="rect">
            <a:avLst/>
          </a:prstGeom>
        </p:spPr>
        <p:txBody>
          <a:bodyPr lIns="0" tIns="0" rIns="0" bIns="0" rtlCol="0" anchor="t">
            <a:spAutoFit/>
          </a:bodyPr>
          <a:lstStyle/>
          <a:p>
            <a:pPr algn="ctr">
              <a:lnSpc>
                <a:spcPts val="8162"/>
              </a:lnSpc>
              <a:spcBef>
                <a:spcPct val="0"/>
              </a:spcBef>
            </a:pPr>
            <a:r>
              <a:rPr lang="en-US" sz="5830">
                <a:solidFill>
                  <a:srgbClr val="000000"/>
                </a:solidFill>
                <a:latin typeface="Open Sans Extra Bold"/>
                <a:ea typeface="Open Sans Extra Bold"/>
                <a:cs typeface="Open Sans Extra Bold"/>
                <a:sym typeface="Open Sans Extra Bold"/>
              </a:rPr>
              <a:t>Attendance marking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78737" y="2326232"/>
            <a:ext cx="8441789" cy="6232481"/>
          </a:xfrm>
          <a:custGeom>
            <a:avLst/>
            <a:gdLst/>
            <a:ahLst/>
            <a:cxnLst/>
            <a:rect l="l" t="t" r="r" b="b"/>
            <a:pathLst>
              <a:path w="8441789" h="6232481">
                <a:moveTo>
                  <a:pt x="0" y="0"/>
                </a:moveTo>
                <a:lnTo>
                  <a:pt x="8441789" y="0"/>
                </a:lnTo>
                <a:lnTo>
                  <a:pt x="8441789" y="6232481"/>
                </a:lnTo>
                <a:lnTo>
                  <a:pt x="0" y="6232481"/>
                </a:lnTo>
                <a:lnTo>
                  <a:pt x="0" y="0"/>
                </a:lnTo>
                <a:close/>
              </a:path>
            </a:pathLst>
          </a:custGeom>
          <a:blipFill>
            <a:blip r:embed="rId2"/>
            <a:stretch>
              <a:fillRect/>
            </a:stretch>
          </a:blipFill>
        </p:spPr>
      </p:sp>
      <p:sp>
        <p:nvSpPr>
          <p:cNvPr id="3" name="Freeform 3"/>
          <p:cNvSpPr/>
          <p:nvPr/>
        </p:nvSpPr>
        <p:spPr>
          <a:xfrm>
            <a:off x="8271823" y="2326232"/>
            <a:ext cx="8987477" cy="6075647"/>
          </a:xfrm>
          <a:custGeom>
            <a:avLst/>
            <a:gdLst/>
            <a:ahLst/>
            <a:cxnLst/>
            <a:rect l="l" t="t" r="r" b="b"/>
            <a:pathLst>
              <a:path w="8987477" h="6075647">
                <a:moveTo>
                  <a:pt x="0" y="0"/>
                </a:moveTo>
                <a:lnTo>
                  <a:pt x="8987477" y="0"/>
                </a:lnTo>
                <a:lnTo>
                  <a:pt x="8987477" y="6075646"/>
                </a:lnTo>
                <a:lnTo>
                  <a:pt x="0" y="6075646"/>
                </a:lnTo>
                <a:lnTo>
                  <a:pt x="0" y="0"/>
                </a:lnTo>
                <a:close/>
              </a:path>
            </a:pathLst>
          </a:custGeom>
          <a:blipFill>
            <a:blip r:embed="rId3"/>
            <a:stretch>
              <a:fillRect/>
            </a:stretch>
          </a:blipFill>
        </p:spPr>
      </p:sp>
      <p:sp>
        <p:nvSpPr>
          <p:cNvPr id="4" name="TextBox 4"/>
          <p:cNvSpPr txBox="1"/>
          <p:nvPr/>
        </p:nvSpPr>
        <p:spPr>
          <a:xfrm>
            <a:off x="5428216" y="411492"/>
            <a:ext cx="6336949" cy="617208"/>
          </a:xfrm>
          <a:prstGeom prst="rect">
            <a:avLst/>
          </a:prstGeom>
        </p:spPr>
        <p:txBody>
          <a:bodyPr lIns="0" tIns="0" rIns="0" bIns="0" rtlCol="0" anchor="t">
            <a:spAutoFit/>
          </a:bodyPr>
          <a:lstStyle/>
          <a:p>
            <a:pPr algn="ctr">
              <a:lnSpc>
                <a:spcPts val="5136"/>
              </a:lnSpc>
              <a:spcBef>
                <a:spcPct val="0"/>
              </a:spcBef>
            </a:pPr>
            <a:r>
              <a:rPr lang="en-US" sz="3668">
                <a:solidFill>
                  <a:srgbClr val="000000"/>
                </a:solidFill>
                <a:latin typeface="Open Sans Extra Bold"/>
                <a:ea typeface="Open Sans Extra Bold"/>
                <a:cs typeface="Open Sans Extra Bold"/>
                <a:sym typeface="Open Sans Extra Bold"/>
              </a:rPr>
              <a:t>WEB DASHBOARD SCREENS</a:t>
            </a:r>
          </a:p>
        </p:txBody>
      </p:sp>
      <p:sp>
        <p:nvSpPr>
          <p:cNvPr id="5" name="TextBox 5"/>
          <p:cNvSpPr txBox="1"/>
          <p:nvPr/>
        </p:nvSpPr>
        <p:spPr>
          <a:xfrm>
            <a:off x="1623359" y="9191625"/>
            <a:ext cx="3804857" cy="569899"/>
          </a:xfrm>
          <a:prstGeom prst="rect">
            <a:avLst/>
          </a:prstGeom>
        </p:spPr>
        <p:txBody>
          <a:bodyPr lIns="0" tIns="0" rIns="0" bIns="0" rtlCol="0" anchor="t">
            <a:spAutoFit/>
          </a:bodyPr>
          <a:lstStyle/>
          <a:p>
            <a:pPr algn="ctr">
              <a:lnSpc>
                <a:spcPts val="4694"/>
              </a:lnSpc>
              <a:spcBef>
                <a:spcPct val="0"/>
              </a:spcBef>
            </a:pPr>
            <a:r>
              <a:rPr lang="en-US" sz="3353">
                <a:solidFill>
                  <a:srgbClr val="000000"/>
                </a:solidFill>
                <a:latin typeface="Open Sans Extra Bold"/>
                <a:ea typeface="Open Sans Extra Bold"/>
                <a:cs typeface="Open Sans Extra Bold"/>
                <a:sym typeface="Open Sans Extra Bold"/>
              </a:rPr>
              <a:t>Admin login page</a:t>
            </a:r>
          </a:p>
        </p:txBody>
      </p:sp>
      <p:sp>
        <p:nvSpPr>
          <p:cNvPr id="6" name="TextBox 6"/>
          <p:cNvSpPr txBox="1"/>
          <p:nvPr/>
        </p:nvSpPr>
        <p:spPr>
          <a:xfrm>
            <a:off x="10140576" y="8895629"/>
            <a:ext cx="4773896" cy="649141"/>
          </a:xfrm>
          <a:prstGeom prst="rect">
            <a:avLst/>
          </a:prstGeom>
        </p:spPr>
        <p:txBody>
          <a:bodyPr lIns="0" tIns="0" rIns="0" bIns="0" rtlCol="0" anchor="t">
            <a:spAutoFit/>
          </a:bodyPr>
          <a:lstStyle/>
          <a:p>
            <a:pPr algn="ctr">
              <a:lnSpc>
                <a:spcPts val="5345"/>
              </a:lnSpc>
              <a:spcBef>
                <a:spcPct val="0"/>
              </a:spcBef>
            </a:pPr>
            <a:r>
              <a:rPr lang="en-US" sz="3818">
                <a:solidFill>
                  <a:srgbClr val="000000"/>
                </a:solidFill>
                <a:latin typeface="Open Sans Extra Bold"/>
                <a:ea typeface="Open Sans Extra Bold"/>
                <a:cs typeface="Open Sans Extra Bold"/>
                <a:sym typeface="Open Sans Extra Bold"/>
              </a:rPr>
              <a:t>Admin add student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2382125"/>
            <a:ext cx="8202940" cy="5717956"/>
          </a:xfrm>
          <a:custGeom>
            <a:avLst/>
            <a:gdLst/>
            <a:ahLst/>
            <a:cxnLst/>
            <a:rect l="l" t="t" r="r" b="b"/>
            <a:pathLst>
              <a:path w="8202940" h="5717956">
                <a:moveTo>
                  <a:pt x="0" y="0"/>
                </a:moveTo>
                <a:lnTo>
                  <a:pt x="8202940" y="0"/>
                </a:lnTo>
                <a:lnTo>
                  <a:pt x="8202940" y="5717957"/>
                </a:lnTo>
                <a:lnTo>
                  <a:pt x="0" y="5717957"/>
                </a:lnTo>
                <a:lnTo>
                  <a:pt x="0" y="0"/>
                </a:lnTo>
                <a:close/>
              </a:path>
            </a:pathLst>
          </a:custGeom>
          <a:blipFill>
            <a:blip r:embed="rId2"/>
            <a:stretch>
              <a:fillRect/>
            </a:stretch>
          </a:blipFill>
        </p:spPr>
      </p:sp>
      <p:sp>
        <p:nvSpPr>
          <p:cNvPr id="3" name="Freeform 3"/>
          <p:cNvSpPr/>
          <p:nvPr/>
        </p:nvSpPr>
        <p:spPr>
          <a:xfrm>
            <a:off x="7969679" y="2186918"/>
            <a:ext cx="9700478" cy="5913164"/>
          </a:xfrm>
          <a:custGeom>
            <a:avLst/>
            <a:gdLst/>
            <a:ahLst/>
            <a:cxnLst/>
            <a:rect l="l" t="t" r="r" b="b"/>
            <a:pathLst>
              <a:path w="9700478" h="5913164">
                <a:moveTo>
                  <a:pt x="0" y="0"/>
                </a:moveTo>
                <a:lnTo>
                  <a:pt x="9700478" y="0"/>
                </a:lnTo>
                <a:lnTo>
                  <a:pt x="9700478" y="5913164"/>
                </a:lnTo>
                <a:lnTo>
                  <a:pt x="0" y="5913164"/>
                </a:lnTo>
                <a:lnTo>
                  <a:pt x="0" y="0"/>
                </a:lnTo>
                <a:close/>
              </a:path>
            </a:pathLst>
          </a:custGeom>
          <a:blipFill>
            <a:blip r:embed="rId3"/>
            <a:stretch>
              <a:fillRect/>
            </a:stretch>
          </a:blipFill>
        </p:spPr>
      </p:sp>
      <p:sp>
        <p:nvSpPr>
          <p:cNvPr id="4" name="TextBox 4"/>
          <p:cNvSpPr txBox="1"/>
          <p:nvPr/>
        </p:nvSpPr>
        <p:spPr>
          <a:xfrm>
            <a:off x="1890371" y="8938795"/>
            <a:ext cx="4422199" cy="581860"/>
          </a:xfrm>
          <a:prstGeom prst="rect">
            <a:avLst/>
          </a:prstGeom>
        </p:spPr>
        <p:txBody>
          <a:bodyPr lIns="0" tIns="0" rIns="0" bIns="0" rtlCol="0" anchor="t">
            <a:spAutoFit/>
          </a:bodyPr>
          <a:lstStyle/>
          <a:p>
            <a:pPr algn="ctr">
              <a:lnSpc>
                <a:spcPts val="4895"/>
              </a:lnSpc>
              <a:spcBef>
                <a:spcPct val="0"/>
              </a:spcBef>
            </a:pPr>
            <a:r>
              <a:rPr lang="en-US" sz="3496">
                <a:solidFill>
                  <a:srgbClr val="000000"/>
                </a:solidFill>
                <a:latin typeface="Open Sans Extra Bold"/>
                <a:ea typeface="Open Sans Extra Bold"/>
                <a:cs typeface="Open Sans Extra Bold"/>
                <a:sym typeface="Open Sans Extra Bold"/>
              </a:rPr>
              <a:t>Admin add lecturer</a:t>
            </a:r>
          </a:p>
        </p:txBody>
      </p:sp>
      <p:sp>
        <p:nvSpPr>
          <p:cNvPr id="5" name="TextBox 5"/>
          <p:cNvSpPr txBox="1"/>
          <p:nvPr/>
        </p:nvSpPr>
        <p:spPr>
          <a:xfrm>
            <a:off x="10484289" y="8712936"/>
            <a:ext cx="4671259" cy="976428"/>
          </a:xfrm>
          <a:prstGeom prst="rect">
            <a:avLst/>
          </a:prstGeom>
        </p:spPr>
        <p:txBody>
          <a:bodyPr lIns="0" tIns="0" rIns="0" bIns="0" rtlCol="0" anchor="t">
            <a:spAutoFit/>
          </a:bodyPr>
          <a:lstStyle/>
          <a:p>
            <a:pPr algn="ctr">
              <a:lnSpc>
                <a:spcPts val="8043"/>
              </a:lnSpc>
              <a:spcBef>
                <a:spcPct val="0"/>
              </a:spcBef>
            </a:pPr>
            <a:r>
              <a:rPr lang="en-US" sz="5745">
                <a:solidFill>
                  <a:srgbClr val="000000"/>
                </a:solidFill>
                <a:latin typeface="Open Sans Extra Bold"/>
                <a:ea typeface="Open Sans Extra Bold"/>
                <a:cs typeface="Open Sans Extra Bold"/>
                <a:sym typeface="Open Sans Extra Bold"/>
              </a:rPr>
              <a:t>Student info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1427228"/>
            <a:ext cx="9700478" cy="5913164"/>
          </a:xfrm>
          <a:custGeom>
            <a:avLst/>
            <a:gdLst/>
            <a:ahLst/>
            <a:cxnLst/>
            <a:rect l="l" t="t" r="r" b="b"/>
            <a:pathLst>
              <a:path w="9700478" h="5913164">
                <a:moveTo>
                  <a:pt x="0" y="0"/>
                </a:moveTo>
                <a:lnTo>
                  <a:pt x="9700478" y="0"/>
                </a:lnTo>
                <a:lnTo>
                  <a:pt x="9700478" y="5913164"/>
                </a:lnTo>
                <a:lnTo>
                  <a:pt x="0" y="5913164"/>
                </a:lnTo>
                <a:lnTo>
                  <a:pt x="0" y="0"/>
                </a:lnTo>
                <a:close/>
              </a:path>
            </a:pathLst>
          </a:custGeom>
          <a:blipFill>
            <a:blip r:embed="rId2"/>
            <a:stretch>
              <a:fillRect/>
            </a:stretch>
          </a:blipFill>
        </p:spPr>
      </p:sp>
      <p:sp>
        <p:nvSpPr>
          <p:cNvPr id="3" name="Freeform 3"/>
          <p:cNvSpPr/>
          <p:nvPr/>
        </p:nvSpPr>
        <p:spPr>
          <a:xfrm>
            <a:off x="9144000" y="1427228"/>
            <a:ext cx="9700478" cy="5913164"/>
          </a:xfrm>
          <a:custGeom>
            <a:avLst/>
            <a:gdLst/>
            <a:ahLst/>
            <a:cxnLst/>
            <a:rect l="l" t="t" r="r" b="b"/>
            <a:pathLst>
              <a:path w="9700478" h="5913164">
                <a:moveTo>
                  <a:pt x="0" y="0"/>
                </a:moveTo>
                <a:lnTo>
                  <a:pt x="9700478" y="0"/>
                </a:lnTo>
                <a:lnTo>
                  <a:pt x="9700478" y="5913164"/>
                </a:lnTo>
                <a:lnTo>
                  <a:pt x="0" y="5913164"/>
                </a:lnTo>
                <a:lnTo>
                  <a:pt x="0" y="0"/>
                </a:lnTo>
                <a:close/>
              </a:path>
            </a:pathLst>
          </a:custGeom>
          <a:blipFill>
            <a:blip r:embed="rId3"/>
            <a:stretch>
              <a:fillRect/>
            </a:stretch>
          </a:blipFill>
        </p:spPr>
      </p:sp>
      <p:sp>
        <p:nvSpPr>
          <p:cNvPr id="4" name="TextBox 4"/>
          <p:cNvSpPr txBox="1"/>
          <p:nvPr/>
        </p:nvSpPr>
        <p:spPr>
          <a:xfrm>
            <a:off x="1945409" y="8089991"/>
            <a:ext cx="4873755" cy="970009"/>
          </a:xfrm>
          <a:prstGeom prst="rect">
            <a:avLst/>
          </a:prstGeom>
        </p:spPr>
        <p:txBody>
          <a:bodyPr lIns="0" tIns="0" rIns="0" bIns="0" rtlCol="0" anchor="t">
            <a:spAutoFit/>
          </a:bodyPr>
          <a:lstStyle/>
          <a:p>
            <a:pPr algn="ctr">
              <a:lnSpc>
                <a:spcPts val="7983"/>
              </a:lnSpc>
              <a:spcBef>
                <a:spcPct val="0"/>
              </a:spcBef>
            </a:pPr>
            <a:r>
              <a:rPr lang="en-US" sz="5702">
                <a:solidFill>
                  <a:srgbClr val="000000"/>
                </a:solidFill>
                <a:latin typeface="Open Sans Extra Bold"/>
                <a:ea typeface="Open Sans Extra Bold"/>
                <a:cs typeface="Open Sans Extra Bold"/>
                <a:sym typeface="Open Sans Extra Bold"/>
              </a:rPr>
              <a:t>Lecturer info</a:t>
            </a:r>
          </a:p>
        </p:txBody>
      </p:sp>
      <p:sp>
        <p:nvSpPr>
          <p:cNvPr id="5" name="TextBox 5"/>
          <p:cNvSpPr txBox="1"/>
          <p:nvPr/>
        </p:nvSpPr>
        <p:spPr>
          <a:xfrm>
            <a:off x="10986165" y="8446542"/>
            <a:ext cx="6016148" cy="811758"/>
          </a:xfrm>
          <a:prstGeom prst="rect">
            <a:avLst/>
          </a:prstGeom>
        </p:spPr>
        <p:txBody>
          <a:bodyPr lIns="0" tIns="0" rIns="0" bIns="0" rtlCol="0" anchor="t">
            <a:spAutoFit/>
          </a:bodyPr>
          <a:lstStyle/>
          <a:p>
            <a:pPr algn="ctr">
              <a:lnSpc>
                <a:spcPts val="6773"/>
              </a:lnSpc>
              <a:spcBef>
                <a:spcPct val="0"/>
              </a:spcBef>
            </a:pPr>
            <a:r>
              <a:rPr lang="en-US" sz="4838">
                <a:solidFill>
                  <a:srgbClr val="000000"/>
                </a:solidFill>
                <a:latin typeface="Open Sans Extra Bold"/>
                <a:ea typeface="Open Sans Extra Bold"/>
                <a:cs typeface="Open Sans Extra Bold"/>
                <a:sym typeface="Open Sans Extra Bold"/>
              </a:rPr>
              <a:t>Admin add courses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357531" y="1633164"/>
            <a:ext cx="6869327" cy="8653836"/>
          </a:xfrm>
          <a:custGeom>
            <a:avLst/>
            <a:gdLst/>
            <a:ahLst/>
            <a:cxnLst/>
            <a:rect l="l" t="t" r="r" b="b"/>
            <a:pathLst>
              <a:path w="6869327" h="8653836">
                <a:moveTo>
                  <a:pt x="0" y="0"/>
                </a:moveTo>
                <a:lnTo>
                  <a:pt x="6869327" y="0"/>
                </a:lnTo>
                <a:lnTo>
                  <a:pt x="6869327" y="8653836"/>
                </a:lnTo>
                <a:lnTo>
                  <a:pt x="0" y="8653836"/>
                </a:lnTo>
                <a:lnTo>
                  <a:pt x="0" y="0"/>
                </a:lnTo>
                <a:close/>
              </a:path>
            </a:pathLst>
          </a:custGeom>
          <a:blipFill>
            <a:blip r:embed="rId2"/>
            <a:stretch>
              <a:fillRect/>
            </a:stretch>
          </a:blipFill>
        </p:spPr>
      </p:sp>
      <p:sp>
        <p:nvSpPr>
          <p:cNvPr id="3" name="TextBox 3"/>
          <p:cNvSpPr txBox="1"/>
          <p:nvPr/>
        </p:nvSpPr>
        <p:spPr>
          <a:xfrm>
            <a:off x="4531087" y="532144"/>
            <a:ext cx="7765703" cy="888337"/>
          </a:xfrm>
          <a:prstGeom prst="rect">
            <a:avLst/>
          </a:prstGeom>
        </p:spPr>
        <p:txBody>
          <a:bodyPr lIns="0" tIns="0" rIns="0" bIns="0" rtlCol="0" anchor="t">
            <a:spAutoFit/>
          </a:bodyPr>
          <a:lstStyle/>
          <a:p>
            <a:pPr algn="ctr">
              <a:lnSpc>
                <a:spcPts val="7310"/>
              </a:lnSpc>
              <a:spcBef>
                <a:spcPct val="0"/>
              </a:spcBef>
            </a:pPr>
            <a:r>
              <a:rPr lang="en-US" sz="5221">
                <a:solidFill>
                  <a:srgbClr val="000000"/>
                </a:solidFill>
                <a:latin typeface="Open Sans Extra Bold"/>
                <a:ea typeface="Open Sans Extra Bold"/>
                <a:cs typeface="Open Sans Extra Bold"/>
                <a:sym typeface="Open Sans Extra Bold"/>
              </a:rPr>
              <a:t>SYSTEM ARCHITECTURE</a:t>
            </a:r>
          </a:p>
        </p:txBody>
      </p:sp>
      <p:sp>
        <p:nvSpPr>
          <p:cNvPr id="4" name="TextBox 4"/>
          <p:cNvSpPr txBox="1"/>
          <p:nvPr/>
        </p:nvSpPr>
        <p:spPr>
          <a:xfrm>
            <a:off x="2229500" y="2862562"/>
            <a:ext cx="3340715" cy="953128"/>
          </a:xfrm>
          <a:prstGeom prst="rect">
            <a:avLst/>
          </a:prstGeom>
        </p:spPr>
        <p:txBody>
          <a:bodyPr lIns="0" tIns="0" rIns="0" bIns="0" rtlCol="0" anchor="t">
            <a:spAutoFit/>
          </a:bodyPr>
          <a:lstStyle/>
          <a:p>
            <a:pPr algn="ctr">
              <a:lnSpc>
                <a:spcPts val="7825"/>
              </a:lnSpc>
              <a:spcBef>
                <a:spcPct val="0"/>
              </a:spcBef>
            </a:pPr>
            <a:r>
              <a:rPr lang="en-US" sz="5589">
                <a:solidFill>
                  <a:srgbClr val="000000"/>
                </a:solidFill>
                <a:latin typeface="Open Sans Extra Bold"/>
                <a:ea typeface="Open Sans Extra Bold"/>
                <a:cs typeface="Open Sans Extra Bold"/>
                <a:sym typeface="Open Sans Extra Bold"/>
              </a:rPr>
              <a:t>Frontend</a:t>
            </a:r>
          </a:p>
        </p:txBody>
      </p:sp>
      <p:sp>
        <p:nvSpPr>
          <p:cNvPr id="5" name="TextBox 5"/>
          <p:cNvSpPr txBox="1"/>
          <p:nvPr/>
        </p:nvSpPr>
        <p:spPr>
          <a:xfrm>
            <a:off x="2229500" y="6832269"/>
            <a:ext cx="3566071" cy="1075944"/>
          </a:xfrm>
          <a:prstGeom prst="rect">
            <a:avLst/>
          </a:prstGeom>
        </p:spPr>
        <p:txBody>
          <a:bodyPr lIns="0" tIns="0" rIns="0" bIns="0" rtlCol="0" anchor="t">
            <a:spAutoFit/>
          </a:bodyPr>
          <a:lstStyle/>
          <a:p>
            <a:pPr algn="ctr">
              <a:lnSpc>
                <a:spcPts val="8882"/>
              </a:lnSpc>
              <a:spcBef>
                <a:spcPct val="0"/>
              </a:spcBef>
            </a:pPr>
            <a:r>
              <a:rPr lang="en-US" sz="6344">
                <a:solidFill>
                  <a:srgbClr val="000000"/>
                </a:solidFill>
                <a:latin typeface="Open Sans Extra Bold"/>
                <a:ea typeface="Open Sans Extra Bold"/>
                <a:cs typeface="Open Sans Extra Bold"/>
                <a:sym typeface="Open Sans Extra Bold"/>
              </a:rPr>
              <a:t>Backend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156020" y="962025"/>
            <a:ext cx="9859007" cy="634733"/>
          </a:xfrm>
          <a:prstGeom prst="rect">
            <a:avLst/>
          </a:prstGeom>
        </p:spPr>
        <p:txBody>
          <a:bodyPr lIns="0" tIns="0" rIns="0" bIns="0" rtlCol="0" anchor="t">
            <a:spAutoFit/>
          </a:bodyPr>
          <a:lstStyle/>
          <a:p>
            <a:pPr algn="ctr">
              <a:lnSpc>
                <a:spcPts val="5299"/>
              </a:lnSpc>
              <a:spcBef>
                <a:spcPct val="0"/>
              </a:spcBef>
            </a:pPr>
            <a:r>
              <a:rPr lang="en-US" sz="3785">
                <a:solidFill>
                  <a:srgbClr val="000000"/>
                </a:solidFill>
                <a:latin typeface="Open Sans Extra Bold"/>
                <a:ea typeface="Open Sans Extra Bold"/>
                <a:cs typeface="Open Sans Extra Bold"/>
                <a:sym typeface="Open Sans Extra Bold"/>
              </a:rPr>
              <a:t>. CHALLENGES AND RECOMMENDATIONS</a:t>
            </a:r>
          </a:p>
        </p:txBody>
      </p:sp>
      <p:sp>
        <p:nvSpPr>
          <p:cNvPr id="3" name="TextBox 3"/>
          <p:cNvSpPr txBox="1"/>
          <p:nvPr/>
        </p:nvSpPr>
        <p:spPr>
          <a:xfrm>
            <a:off x="6006627" y="2151586"/>
            <a:ext cx="4157792" cy="928921"/>
          </a:xfrm>
          <a:prstGeom prst="rect">
            <a:avLst/>
          </a:prstGeom>
        </p:spPr>
        <p:txBody>
          <a:bodyPr lIns="0" tIns="0" rIns="0" bIns="0" rtlCol="0" anchor="t">
            <a:spAutoFit/>
          </a:bodyPr>
          <a:lstStyle/>
          <a:p>
            <a:pPr algn="ctr">
              <a:lnSpc>
                <a:spcPts val="7777"/>
              </a:lnSpc>
              <a:spcBef>
                <a:spcPct val="0"/>
              </a:spcBef>
            </a:pPr>
            <a:r>
              <a:rPr lang="en-US" sz="4000" dirty="0">
                <a:solidFill>
                  <a:srgbClr val="000000"/>
                </a:solidFill>
                <a:latin typeface="Open Sans Extra Bold"/>
                <a:ea typeface="Open Sans Extra Bold"/>
                <a:cs typeface="Open Sans Extra Bold"/>
                <a:sym typeface="Open Sans Extra Bold"/>
              </a:rPr>
              <a:t>Challenges</a:t>
            </a:r>
            <a:r>
              <a:rPr lang="en-US" sz="5555" dirty="0">
                <a:solidFill>
                  <a:srgbClr val="000000"/>
                </a:solidFill>
                <a:latin typeface="Open Sans Extra Bold"/>
                <a:ea typeface="Open Sans Extra Bold"/>
                <a:cs typeface="Open Sans Extra Bold"/>
                <a:sym typeface="Open Sans Extra Bold"/>
              </a:rPr>
              <a:t> </a:t>
            </a:r>
          </a:p>
        </p:txBody>
      </p:sp>
      <p:sp>
        <p:nvSpPr>
          <p:cNvPr id="4" name="TextBox 4"/>
          <p:cNvSpPr txBox="1"/>
          <p:nvPr/>
        </p:nvSpPr>
        <p:spPr>
          <a:xfrm>
            <a:off x="1028700" y="3610292"/>
            <a:ext cx="15267668" cy="4750566"/>
          </a:xfrm>
          <a:prstGeom prst="rect">
            <a:avLst/>
          </a:prstGeom>
        </p:spPr>
        <p:txBody>
          <a:bodyPr lIns="0" tIns="0" rIns="0" bIns="0" rtlCol="0" anchor="t">
            <a:spAutoFit/>
          </a:bodyPr>
          <a:lstStyle/>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Hardware failure</a:t>
            </a:r>
          </a:p>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Machines got bad during the coding environment set-up</a:t>
            </a:r>
          </a:p>
          <a:p>
            <a:pPr algn="l">
              <a:lnSpc>
                <a:spcPts val="3807"/>
              </a:lnSpc>
            </a:pPr>
            <a:endParaRPr lang="en-US" sz="2719">
              <a:solidFill>
                <a:srgbClr val="000000"/>
              </a:solidFill>
              <a:latin typeface="Open Sans Extra Bold"/>
              <a:ea typeface="Open Sans Extra Bold"/>
              <a:cs typeface="Open Sans Extra Bold"/>
              <a:sym typeface="Open Sans Extra Bold"/>
            </a:endParaRPr>
          </a:p>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Accurate Fingerprint Recognition</a:t>
            </a:r>
          </a:p>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Developing a reliable fingerprint recognition system that works accurately across different devices and environmental conditions.</a:t>
            </a:r>
          </a:p>
          <a:p>
            <a:pPr algn="l">
              <a:lnSpc>
                <a:spcPts val="3807"/>
              </a:lnSpc>
            </a:pPr>
            <a:endParaRPr lang="en-US" sz="2719">
              <a:solidFill>
                <a:srgbClr val="000000"/>
              </a:solidFill>
              <a:latin typeface="Open Sans Extra Bold"/>
              <a:ea typeface="Open Sans Extra Bold"/>
              <a:cs typeface="Open Sans Extra Bold"/>
              <a:sym typeface="Open Sans Extra Bold"/>
            </a:endParaRPr>
          </a:p>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Handling Network Issues</a:t>
            </a:r>
          </a:p>
          <a:p>
            <a:pPr marL="587213" lvl="1" indent="-293606" algn="l">
              <a:lnSpc>
                <a:spcPts val="3807"/>
              </a:lnSpc>
              <a:buFont typeface="Arial"/>
              <a:buChar char="•"/>
            </a:pPr>
            <a:r>
              <a:rPr lang="en-US" sz="2719">
                <a:solidFill>
                  <a:srgbClr val="000000"/>
                </a:solidFill>
                <a:latin typeface="Open Sans Extra Bold"/>
                <a:ea typeface="Open Sans Extra Bold"/>
                <a:cs typeface="Open Sans Extra Bold"/>
                <a:sym typeface="Open Sans Extra Bold"/>
              </a:rPr>
              <a:t>Managing app functionality in environments with unstable or limited internet connectivity.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4278023" cy="581028"/>
          </a:xfrm>
          <a:prstGeom prst="rect">
            <a:avLst/>
          </a:prstGeom>
        </p:spPr>
        <p:txBody>
          <a:bodyPr lIns="0" tIns="0" rIns="0" bIns="0" rtlCol="0" anchor="t">
            <a:spAutoFit/>
          </a:bodyPr>
          <a:lstStyle/>
          <a:p>
            <a:pPr algn="ctr">
              <a:lnSpc>
                <a:spcPts val="4887"/>
              </a:lnSpc>
              <a:spcBef>
                <a:spcPct val="0"/>
              </a:spcBef>
            </a:pPr>
            <a:r>
              <a:rPr lang="en-US" sz="3491">
                <a:solidFill>
                  <a:srgbClr val="000000"/>
                </a:solidFill>
                <a:latin typeface="Open Sans Extra Bold"/>
                <a:ea typeface="Open Sans Extra Bold"/>
                <a:cs typeface="Open Sans Extra Bold"/>
                <a:sym typeface="Open Sans Extra Bold"/>
              </a:rPr>
              <a:t>Recommendations</a:t>
            </a:r>
          </a:p>
        </p:txBody>
      </p:sp>
      <p:sp>
        <p:nvSpPr>
          <p:cNvPr id="3" name="TextBox 3"/>
          <p:cNvSpPr txBox="1"/>
          <p:nvPr/>
        </p:nvSpPr>
        <p:spPr>
          <a:xfrm>
            <a:off x="1811903" y="2288575"/>
            <a:ext cx="3356253" cy="563883"/>
          </a:xfrm>
          <a:prstGeom prst="rect">
            <a:avLst/>
          </a:prstGeom>
        </p:spPr>
        <p:txBody>
          <a:bodyPr lIns="0" tIns="0" rIns="0" bIns="0" rtlCol="0" anchor="t">
            <a:spAutoFit/>
          </a:bodyPr>
          <a:lstStyle/>
          <a:p>
            <a:pPr marL="712446" lvl="1" indent="-356223" algn="just">
              <a:lnSpc>
                <a:spcPts val="4619"/>
              </a:lnSpc>
              <a:buFont typeface="Arial"/>
              <a:buChar char="•"/>
            </a:pPr>
            <a:r>
              <a:rPr lang="en-US" sz="3299">
                <a:solidFill>
                  <a:srgbClr val="000000"/>
                </a:solidFill>
                <a:latin typeface="Open Sans Extra Bold"/>
                <a:ea typeface="Open Sans Extra Bold"/>
                <a:cs typeface="Open Sans Extra Bold"/>
                <a:sym typeface="Open Sans Extra Bold"/>
              </a:rPr>
              <a:t>Pilot testing</a:t>
            </a:r>
          </a:p>
        </p:txBody>
      </p:sp>
      <p:sp>
        <p:nvSpPr>
          <p:cNvPr id="4" name="TextBox 4"/>
          <p:cNvSpPr txBox="1"/>
          <p:nvPr/>
        </p:nvSpPr>
        <p:spPr>
          <a:xfrm>
            <a:off x="1811903" y="3031817"/>
            <a:ext cx="3584258" cy="572746"/>
          </a:xfrm>
          <a:prstGeom prst="rect">
            <a:avLst/>
          </a:prstGeom>
        </p:spPr>
        <p:txBody>
          <a:bodyPr lIns="0" tIns="0" rIns="0" bIns="0" rtlCol="0" anchor="t">
            <a:spAutoFit/>
          </a:bodyPr>
          <a:lstStyle/>
          <a:p>
            <a:pPr marL="718073" lvl="1" indent="-359036" algn="just">
              <a:lnSpc>
                <a:spcPts val="4656"/>
              </a:lnSpc>
              <a:buFont typeface="Arial"/>
              <a:buChar char="•"/>
            </a:pPr>
            <a:r>
              <a:rPr lang="en-US" sz="3325">
                <a:solidFill>
                  <a:srgbClr val="000000"/>
                </a:solidFill>
                <a:latin typeface="Open Sans Extra Bold"/>
                <a:ea typeface="Open Sans Extra Bold"/>
                <a:cs typeface="Open Sans Extra Bold"/>
                <a:sym typeface="Open Sans Extra Bold"/>
              </a:rPr>
              <a:t>User training</a:t>
            </a:r>
          </a:p>
        </p:txBody>
      </p:sp>
      <p:sp>
        <p:nvSpPr>
          <p:cNvPr id="5" name="TextBox 5"/>
          <p:cNvSpPr txBox="1"/>
          <p:nvPr/>
        </p:nvSpPr>
        <p:spPr>
          <a:xfrm>
            <a:off x="1811903" y="4019970"/>
            <a:ext cx="4942523" cy="554839"/>
          </a:xfrm>
          <a:prstGeom prst="rect">
            <a:avLst/>
          </a:prstGeom>
        </p:spPr>
        <p:txBody>
          <a:bodyPr lIns="0" tIns="0" rIns="0" bIns="0" rtlCol="0" anchor="t">
            <a:spAutoFit/>
          </a:bodyPr>
          <a:lstStyle/>
          <a:p>
            <a:pPr marL="708359" lvl="1" indent="-354179" algn="just">
              <a:lnSpc>
                <a:spcPts val="4593"/>
              </a:lnSpc>
              <a:buFont typeface="Arial"/>
              <a:buChar char="•"/>
            </a:pPr>
            <a:r>
              <a:rPr lang="en-US" sz="3280">
                <a:solidFill>
                  <a:srgbClr val="000000"/>
                </a:solidFill>
                <a:latin typeface="Open Sans Extra Bold"/>
                <a:ea typeface="Open Sans Extra Bold"/>
                <a:cs typeface="Open Sans Extra Bold"/>
                <a:sym typeface="Open Sans Extra Bold"/>
              </a:rPr>
              <a:t>Scalability planning</a:t>
            </a:r>
          </a:p>
        </p:txBody>
      </p:sp>
      <p:sp>
        <p:nvSpPr>
          <p:cNvPr id="6" name="TextBox 6"/>
          <p:cNvSpPr txBox="1"/>
          <p:nvPr/>
        </p:nvSpPr>
        <p:spPr>
          <a:xfrm>
            <a:off x="1811903" y="5086350"/>
            <a:ext cx="6552724" cy="587706"/>
          </a:xfrm>
          <a:prstGeom prst="rect">
            <a:avLst/>
          </a:prstGeom>
        </p:spPr>
        <p:txBody>
          <a:bodyPr lIns="0" tIns="0" rIns="0" bIns="0" rtlCol="0" anchor="t">
            <a:spAutoFit/>
          </a:bodyPr>
          <a:lstStyle/>
          <a:p>
            <a:pPr marL="752835" lvl="1" indent="-376417" algn="just">
              <a:lnSpc>
                <a:spcPts val="4881"/>
              </a:lnSpc>
              <a:buFont typeface="Arial"/>
              <a:buChar char="•"/>
            </a:pPr>
            <a:r>
              <a:rPr lang="en-US" sz="3486">
                <a:solidFill>
                  <a:srgbClr val="000000"/>
                </a:solidFill>
                <a:latin typeface="Open Sans Extra Bold"/>
                <a:ea typeface="Open Sans Extra Bold"/>
                <a:cs typeface="Open Sans Extra Bold"/>
                <a:sym typeface="Open Sans Extra Bold"/>
              </a:rPr>
              <a:t>Privacy and data security</a:t>
            </a:r>
          </a:p>
        </p:txBody>
      </p:sp>
      <p:sp>
        <p:nvSpPr>
          <p:cNvPr id="7" name="TextBox 7"/>
          <p:cNvSpPr txBox="1"/>
          <p:nvPr/>
        </p:nvSpPr>
        <p:spPr>
          <a:xfrm>
            <a:off x="12032216" y="952500"/>
            <a:ext cx="3710036" cy="671583"/>
          </a:xfrm>
          <a:prstGeom prst="rect">
            <a:avLst/>
          </a:prstGeom>
        </p:spPr>
        <p:txBody>
          <a:bodyPr lIns="0" tIns="0" rIns="0" bIns="0" rtlCol="0" anchor="t">
            <a:spAutoFit/>
          </a:bodyPr>
          <a:lstStyle/>
          <a:p>
            <a:pPr algn="ctr">
              <a:lnSpc>
                <a:spcPts val="5554"/>
              </a:lnSpc>
              <a:spcBef>
                <a:spcPct val="0"/>
              </a:spcBef>
            </a:pPr>
            <a:r>
              <a:rPr lang="en-US" sz="3967">
                <a:solidFill>
                  <a:srgbClr val="000000"/>
                </a:solidFill>
                <a:latin typeface="Open Sans Extra Bold"/>
                <a:ea typeface="Open Sans Extra Bold"/>
                <a:cs typeface="Open Sans Extra Bold"/>
                <a:sym typeface="Open Sans Extra Bold"/>
              </a:rPr>
              <a:t>Further works</a:t>
            </a:r>
          </a:p>
        </p:txBody>
      </p:sp>
      <p:sp>
        <p:nvSpPr>
          <p:cNvPr id="8" name="TextBox 8"/>
          <p:cNvSpPr txBox="1"/>
          <p:nvPr/>
        </p:nvSpPr>
        <p:spPr>
          <a:xfrm>
            <a:off x="10552925" y="2072547"/>
            <a:ext cx="6429494" cy="513002"/>
          </a:xfrm>
          <a:prstGeom prst="rect">
            <a:avLst/>
          </a:prstGeom>
        </p:spPr>
        <p:txBody>
          <a:bodyPr lIns="0" tIns="0" rIns="0" bIns="0" rtlCol="0" anchor="t">
            <a:spAutoFit/>
          </a:bodyPr>
          <a:lstStyle/>
          <a:p>
            <a:pPr marL="659156" lvl="1" indent="-329578" algn="ctr">
              <a:lnSpc>
                <a:spcPts val="4274"/>
              </a:lnSpc>
              <a:buFont typeface="Arial"/>
              <a:buChar char="•"/>
            </a:pPr>
            <a:r>
              <a:rPr lang="en-US" sz="3053">
                <a:solidFill>
                  <a:srgbClr val="000000"/>
                </a:solidFill>
                <a:latin typeface="Open Sans Extra Bold"/>
                <a:ea typeface="Open Sans Extra Bold"/>
                <a:cs typeface="Open Sans Extra Bold"/>
                <a:sym typeface="Open Sans Extra Bold"/>
              </a:rPr>
              <a:t>Machine learning algorithms</a:t>
            </a:r>
          </a:p>
        </p:txBody>
      </p:sp>
      <p:sp>
        <p:nvSpPr>
          <p:cNvPr id="9" name="TextBox 9"/>
          <p:cNvSpPr txBox="1"/>
          <p:nvPr/>
        </p:nvSpPr>
        <p:spPr>
          <a:xfrm>
            <a:off x="10451954" y="2929100"/>
            <a:ext cx="4537710" cy="587777"/>
          </a:xfrm>
          <a:prstGeom prst="rect">
            <a:avLst/>
          </a:prstGeom>
        </p:spPr>
        <p:txBody>
          <a:bodyPr lIns="0" tIns="0" rIns="0" bIns="0" rtlCol="0" anchor="t">
            <a:spAutoFit/>
          </a:bodyPr>
          <a:lstStyle/>
          <a:p>
            <a:pPr marL="752237" lvl="1" indent="-376119" algn="ctr">
              <a:lnSpc>
                <a:spcPts val="4877"/>
              </a:lnSpc>
              <a:buFont typeface="Arial"/>
              <a:buChar char="•"/>
            </a:pPr>
            <a:r>
              <a:rPr lang="en-US" sz="3484">
                <a:solidFill>
                  <a:srgbClr val="000000"/>
                </a:solidFill>
                <a:latin typeface="Open Sans Extra Bold"/>
                <a:ea typeface="Open Sans Extra Bold"/>
                <a:cs typeface="Open Sans Extra Bold"/>
                <a:sym typeface="Open Sans Extra Bold"/>
              </a:rPr>
              <a:t>Biometric fusion</a:t>
            </a:r>
          </a:p>
        </p:txBody>
      </p:sp>
      <p:sp>
        <p:nvSpPr>
          <p:cNvPr id="10" name="TextBox 10"/>
          <p:cNvSpPr txBox="1"/>
          <p:nvPr/>
        </p:nvSpPr>
        <p:spPr>
          <a:xfrm>
            <a:off x="10399385" y="4044710"/>
            <a:ext cx="4739045" cy="589154"/>
          </a:xfrm>
          <a:prstGeom prst="rect">
            <a:avLst/>
          </a:prstGeom>
        </p:spPr>
        <p:txBody>
          <a:bodyPr lIns="0" tIns="0" rIns="0" bIns="0" rtlCol="0" anchor="t">
            <a:spAutoFit/>
          </a:bodyPr>
          <a:lstStyle/>
          <a:p>
            <a:pPr marL="740525" lvl="1" indent="-370263" algn="ctr">
              <a:lnSpc>
                <a:spcPts val="4801"/>
              </a:lnSpc>
              <a:buFont typeface="Arial"/>
              <a:buChar char="•"/>
            </a:pPr>
            <a:r>
              <a:rPr lang="en-US" sz="3429">
                <a:solidFill>
                  <a:srgbClr val="000000"/>
                </a:solidFill>
                <a:latin typeface="Open Sans Extra Bold"/>
                <a:ea typeface="Open Sans Extra Bold"/>
                <a:cs typeface="Open Sans Extra Bold"/>
                <a:sym typeface="Open Sans Extra Bold"/>
              </a:rPr>
              <a:t>Big data analytics</a:t>
            </a:r>
          </a:p>
        </p:txBody>
      </p:sp>
      <p:sp>
        <p:nvSpPr>
          <p:cNvPr id="11" name="TextBox 11"/>
          <p:cNvSpPr txBox="1"/>
          <p:nvPr/>
        </p:nvSpPr>
        <p:spPr>
          <a:xfrm>
            <a:off x="10402898" y="5342103"/>
            <a:ext cx="5629394" cy="580462"/>
          </a:xfrm>
          <a:prstGeom prst="rect">
            <a:avLst/>
          </a:prstGeom>
        </p:spPr>
        <p:txBody>
          <a:bodyPr lIns="0" tIns="0" rIns="0" bIns="0" rtlCol="0" anchor="t">
            <a:spAutoFit/>
          </a:bodyPr>
          <a:lstStyle/>
          <a:p>
            <a:pPr marL="733449" lvl="1" indent="-366725" algn="ctr">
              <a:lnSpc>
                <a:spcPts val="4756"/>
              </a:lnSpc>
              <a:buFont typeface="Arial"/>
              <a:buChar char="•"/>
            </a:pPr>
            <a:r>
              <a:rPr lang="en-US" sz="3397">
                <a:solidFill>
                  <a:srgbClr val="000000"/>
                </a:solidFill>
                <a:latin typeface="Open Sans Extra Bold"/>
                <a:ea typeface="Open Sans Extra Bold"/>
                <a:cs typeface="Open Sans Extra Bold"/>
                <a:sym typeface="Open Sans Extra Bold"/>
              </a:rPr>
              <a:t>Cloud-based solutions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273449" y="1750199"/>
            <a:ext cx="11552885" cy="7337734"/>
            <a:chOff x="0" y="0"/>
            <a:chExt cx="3042735" cy="1932572"/>
          </a:xfrm>
        </p:grpSpPr>
        <p:sp>
          <p:nvSpPr>
            <p:cNvPr id="7" name="Freeform 7"/>
            <p:cNvSpPr/>
            <p:nvPr/>
          </p:nvSpPr>
          <p:spPr>
            <a:xfrm>
              <a:off x="0" y="0"/>
              <a:ext cx="3042735" cy="1932572"/>
            </a:xfrm>
            <a:custGeom>
              <a:avLst/>
              <a:gdLst/>
              <a:ahLst/>
              <a:cxnLst/>
              <a:rect l="l" t="t" r="r" b="b"/>
              <a:pathLst>
                <a:path w="3042735" h="1932572">
                  <a:moveTo>
                    <a:pt x="0" y="0"/>
                  </a:moveTo>
                  <a:lnTo>
                    <a:pt x="3042735" y="0"/>
                  </a:lnTo>
                  <a:lnTo>
                    <a:pt x="3042735" y="1932572"/>
                  </a:lnTo>
                  <a:lnTo>
                    <a:pt x="0" y="1932572"/>
                  </a:lnTo>
                  <a:close/>
                </a:path>
              </a:pathLst>
            </a:custGeom>
            <a:solidFill>
              <a:srgbClr val="145DA0"/>
            </a:solidFill>
            <a:ln cap="sq">
              <a:noFill/>
              <a:prstDash val="solid"/>
              <a:miter/>
            </a:ln>
          </p:spPr>
        </p:sp>
        <p:sp>
          <p:nvSpPr>
            <p:cNvPr id="8" name="TextBox 8"/>
            <p:cNvSpPr txBox="1"/>
            <p:nvPr/>
          </p:nvSpPr>
          <p:spPr>
            <a:xfrm>
              <a:off x="0" y="-38100"/>
              <a:ext cx="3042735" cy="19706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478676" y="4453255"/>
            <a:ext cx="11065470" cy="4602823"/>
          </a:xfrm>
          <a:prstGeom prst="rect">
            <a:avLst/>
          </a:prstGeom>
        </p:spPr>
        <p:txBody>
          <a:bodyPr lIns="0" tIns="0" rIns="0" bIns="0" rtlCol="0" anchor="t">
            <a:spAutoFit/>
          </a:bodyPr>
          <a:lstStyle/>
          <a:p>
            <a:pPr algn="ctr">
              <a:lnSpc>
                <a:spcPts val="4076"/>
              </a:lnSpc>
              <a:spcBef>
                <a:spcPct val="0"/>
              </a:spcBef>
            </a:pPr>
            <a:r>
              <a:rPr lang="en-US" sz="2911">
                <a:solidFill>
                  <a:srgbClr val="FDFDFD"/>
                </a:solidFill>
                <a:latin typeface="Open Sans Extra Bold"/>
                <a:ea typeface="Open Sans Extra Bold"/>
                <a:cs typeface="Open Sans Extra Bold"/>
                <a:sym typeface="Open Sans Extra Bold"/>
              </a:rPr>
              <a:t>In today's digital age, the need for efficient and accurate attendance tracking in educational institutions is more critical than ever. The Biometric Student Attendance Mobile Application leverages advanced fingerprint recognition technology to revolutionize attendance management. This innovative app aims to streamline the attendance process, providing a secure, user-friendly, and reliable solution for administrators, teachers, and students.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475268" y="648515"/>
            <a:ext cx="6543065" cy="1173976"/>
          </a:xfrm>
          <a:prstGeom prst="rect">
            <a:avLst/>
          </a:prstGeom>
        </p:spPr>
        <p:txBody>
          <a:bodyPr lIns="0" tIns="0" rIns="0" bIns="0" rtlCol="0" anchor="t">
            <a:spAutoFit/>
          </a:bodyPr>
          <a:lstStyle/>
          <a:p>
            <a:pPr algn="ctr">
              <a:lnSpc>
                <a:spcPts val="9785"/>
              </a:lnSpc>
              <a:spcBef>
                <a:spcPct val="0"/>
              </a:spcBef>
            </a:pPr>
            <a:r>
              <a:rPr lang="en-US" sz="6989" dirty="0">
                <a:solidFill>
                  <a:srgbClr val="000000"/>
                </a:solidFill>
                <a:latin typeface="Open Sans Extra Bold"/>
                <a:ea typeface="Open Sans Extra Bold"/>
                <a:cs typeface="Open Sans Extra Bold"/>
                <a:sym typeface="Open Sans Extra Bold"/>
              </a:rPr>
              <a:t>CONCLUSION</a:t>
            </a:r>
          </a:p>
        </p:txBody>
      </p:sp>
      <p:sp>
        <p:nvSpPr>
          <p:cNvPr id="3" name="TextBox 3"/>
          <p:cNvSpPr txBox="1"/>
          <p:nvPr/>
        </p:nvSpPr>
        <p:spPr>
          <a:xfrm>
            <a:off x="1028700" y="2563196"/>
            <a:ext cx="16357105" cy="6870136"/>
          </a:xfrm>
          <a:prstGeom prst="rect">
            <a:avLst/>
          </a:prstGeom>
        </p:spPr>
        <p:txBody>
          <a:bodyPr lIns="0" tIns="0" rIns="0" bIns="0" rtlCol="0" anchor="t">
            <a:spAutoFit/>
          </a:bodyPr>
          <a:lstStyle/>
          <a:p>
            <a:pPr algn="ctr">
              <a:lnSpc>
                <a:spcPts val="5457"/>
              </a:lnSpc>
              <a:spcBef>
                <a:spcPct val="0"/>
              </a:spcBef>
            </a:pPr>
            <a:r>
              <a:rPr lang="en-US" sz="3898">
                <a:solidFill>
                  <a:srgbClr val="000000"/>
                </a:solidFill>
                <a:latin typeface="Open Sans Extra Bold"/>
                <a:ea typeface="Open Sans Extra Bold"/>
                <a:cs typeface="Open Sans Extra Bold"/>
                <a:sym typeface="Open Sans Extra Bold"/>
              </a:rPr>
              <a:t>The Biometric Student Attendance Mobile Application is set to transform the way educational institutions manage attendance. By leveraging advanced fingerprint recognition technology, this app ensures accurate, secure, and efficient attendance tracking. Administrators, teachers, and students all benefit from its user-friendly features, real-time updates, and robust data security. This innovative solution not only streamlines administrative processes but also enhances the overall educational experience, making it an invaluable tool for modern educational environments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95919" y="3046039"/>
            <a:ext cx="15699987" cy="6446380"/>
          </a:xfrm>
          <a:prstGeom prst="rect">
            <a:avLst/>
          </a:prstGeom>
        </p:spPr>
        <p:txBody>
          <a:bodyPr lIns="0" tIns="0" rIns="0" bIns="0" rtlCol="0" anchor="t">
            <a:spAutoFit/>
          </a:bodyPr>
          <a:lstStyle/>
          <a:p>
            <a:pPr algn="l">
              <a:lnSpc>
                <a:spcPts val="6266"/>
              </a:lnSpc>
            </a:pPr>
            <a:r>
              <a:rPr lang="en-US" sz="4475" spc="-89" dirty="0">
                <a:solidFill>
                  <a:srgbClr val="051D40"/>
                </a:solidFill>
                <a:latin typeface="Poppins"/>
                <a:ea typeface="Poppins"/>
                <a:cs typeface="Poppins"/>
                <a:sym typeface="Poppins"/>
              </a:rPr>
              <a:t>Specific Objectives</a:t>
            </a:r>
          </a:p>
          <a:p>
            <a:pPr algn="l">
              <a:lnSpc>
                <a:spcPts val="6266"/>
              </a:lnSpc>
            </a:pPr>
            <a:endParaRPr lang="en-US" sz="4475" spc="-89" dirty="0">
              <a:solidFill>
                <a:srgbClr val="051D40"/>
              </a:solidFill>
              <a:latin typeface="Poppins"/>
              <a:ea typeface="Poppins"/>
              <a:cs typeface="Poppins"/>
              <a:sym typeface="Poppins"/>
            </a:endParaRPr>
          </a:p>
          <a:p>
            <a:pPr marL="685800" indent="-685800" algn="l">
              <a:lnSpc>
                <a:spcPts val="6266"/>
              </a:lnSpc>
              <a:buFont typeface="Wingdings" panose="05000000000000000000" pitchFamily="2" charset="2"/>
              <a:buChar char="Ø"/>
            </a:pPr>
            <a:r>
              <a:rPr lang="en-US" sz="4475" spc="-89" dirty="0">
                <a:solidFill>
                  <a:srgbClr val="051D40"/>
                </a:solidFill>
                <a:latin typeface="Poppins"/>
                <a:ea typeface="Poppins"/>
                <a:cs typeface="Poppins"/>
                <a:sym typeface="Poppins"/>
              </a:rPr>
              <a:t>Enhance accuracy</a:t>
            </a:r>
          </a:p>
          <a:p>
            <a:pPr marL="685800" indent="-685800" algn="l">
              <a:lnSpc>
                <a:spcPts val="6266"/>
              </a:lnSpc>
              <a:buFont typeface="Wingdings" panose="05000000000000000000" pitchFamily="2" charset="2"/>
              <a:buChar char="Ø"/>
            </a:pPr>
            <a:r>
              <a:rPr lang="en-US" sz="4475" spc="-89" dirty="0">
                <a:solidFill>
                  <a:srgbClr val="051D40"/>
                </a:solidFill>
                <a:latin typeface="Poppins"/>
                <a:ea typeface="Poppins"/>
                <a:cs typeface="Poppins"/>
                <a:sym typeface="Poppins"/>
              </a:rPr>
              <a:t>Improve usability</a:t>
            </a:r>
          </a:p>
          <a:p>
            <a:pPr marL="685800" indent="-685800" algn="l">
              <a:lnSpc>
                <a:spcPts val="6266"/>
              </a:lnSpc>
              <a:buFont typeface="Wingdings" panose="05000000000000000000" pitchFamily="2" charset="2"/>
              <a:buChar char="Ø"/>
            </a:pPr>
            <a:r>
              <a:rPr lang="en-US" sz="4475" spc="-89" dirty="0">
                <a:solidFill>
                  <a:srgbClr val="051D40"/>
                </a:solidFill>
                <a:latin typeface="Poppins"/>
                <a:ea typeface="Poppins"/>
                <a:cs typeface="Poppins"/>
                <a:sym typeface="Poppins"/>
              </a:rPr>
              <a:t>Enable real-time tracking</a:t>
            </a:r>
          </a:p>
          <a:p>
            <a:pPr marL="685800" indent="-685800" algn="l">
              <a:lnSpc>
                <a:spcPts val="6266"/>
              </a:lnSpc>
              <a:buFont typeface="Wingdings" panose="05000000000000000000" pitchFamily="2" charset="2"/>
              <a:buChar char="Ø"/>
            </a:pPr>
            <a:r>
              <a:rPr lang="en-US" sz="4475" spc="-89" dirty="0">
                <a:solidFill>
                  <a:srgbClr val="051D40"/>
                </a:solidFill>
                <a:latin typeface="Poppins"/>
                <a:ea typeface="Poppins"/>
                <a:cs typeface="Poppins"/>
                <a:sym typeface="Poppins"/>
              </a:rPr>
              <a:t>Increase administrative efficiency</a:t>
            </a:r>
          </a:p>
          <a:p>
            <a:pPr marL="685800" indent="-685800" algn="l">
              <a:lnSpc>
                <a:spcPts val="6266"/>
              </a:lnSpc>
              <a:buFont typeface="Wingdings" panose="05000000000000000000" pitchFamily="2" charset="2"/>
              <a:buChar char="Ø"/>
            </a:pPr>
            <a:r>
              <a:rPr lang="en-US" sz="4475" spc="-89" dirty="0">
                <a:solidFill>
                  <a:srgbClr val="051D40"/>
                </a:solidFill>
                <a:latin typeface="Poppins"/>
                <a:ea typeface="Poppins"/>
                <a:cs typeface="Poppins"/>
                <a:sym typeface="Poppins"/>
              </a:rPr>
              <a:t>Facilitate integration</a:t>
            </a:r>
          </a:p>
          <a:p>
            <a:pPr marL="685800" lvl="0" indent="-685800" algn="l">
              <a:lnSpc>
                <a:spcPts val="6466"/>
              </a:lnSpc>
              <a:spcBef>
                <a:spcPct val="0"/>
              </a:spcBef>
              <a:buFont typeface="Wingdings" panose="05000000000000000000" pitchFamily="2" charset="2"/>
              <a:buChar char="Ø"/>
            </a:pPr>
            <a:r>
              <a:rPr lang="en-US" sz="4618" spc="-92" dirty="0">
                <a:solidFill>
                  <a:srgbClr val="051D40"/>
                </a:solidFill>
                <a:latin typeface="Poppins"/>
                <a:ea typeface="Poppins"/>
                <a:cs typeface="Poppins"/>
                <a:sym typeface="Poppins"/>
              </a:rPr>
              <a:t> Support scalability </a:t>
            </a:r>
          </a:p>
        </p:txBody>
      </p:sp>
      <p:sp>
        <p:nvSpPr>
          <p:cNvPr id="6" name="TextBox 6"/>
          <p:cNvSpPr txBox="1"/>
          <p:nvPr/>
        </p:nvSpPr>
        <p:spPr>
          <a:xfrm>
            <a:off x="1804968" y="1981861"/>
            <a:ext cx="6875007"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the project</a:t>
            </a:r>
          </a:p>
        </p:txBody>
      </p:sp>
      <p:pic>
        <p:nvPicPr>
          <p:cNvPr id="8" name="Picture 7">
            <a:extLst>
              <a:ext uri="{FF2B5EF4-FFF2-40B4-BE49-F238E27FC236}">
                <a16:creationId xmlns:a16="http://schemas.microsoft.com/office/drawing/2014/main" id="{28073A0B-57D9-BB5A-A1E9-4F00711FB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354" y="723900"/>
            <a:ext cx="8839200" cy="8839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1571623"/>
          </a:xfrm>
          <a:prstGeom prst="rect">
            <a:avLst/>
          </a:prstGeom>
        </p:spPr>
        <p:txBody>
          <a:bodyPr lIns="0" tIns="0" rIns="0" bIns="0" rtlCol="0" anchor="t">
            <a:spAutoFit/>
          </a:bodyPr>
          <a:lstStyle/>
          <a:p>
            <a:pPr algn="l">
              <a:lnSpc>
                <a:spcPts val="6300"/>
              </a:lnSpc>
            </a:pPr>
            <a:r>
              <a:rPr lang="en-US" sz="4500">
                <a:solidFill>
                  <a:srgbClr val="051D40"/>
                </a:solidFill>
                <a:latin typeface="Open Sans Extra Bold"/>
                <a:ea typeface="Open Sans Extra Bold"/>
                <a:cs typeface="Open Sans Extra Bold"/>
                <a:sym typeface="Open Sans Extra Bold"/>
              </a:rPr>
              <a:t>Key features</a:t>
            </a:r>
          </a:p>
          <a:p>
            <a:pPr marL="0" lvl="0" indent="0" algn="l">
              <a:lnSpc>
                <a:spcPts val="6300"/>
              </a:lnSpc>
              <a:spcBef>
                <a:spcPct val="0"/>
              </a:spcBef>
            </a:pPr>
            <a:endParaRPr lang="en-US" sz="450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90029" y="3265992"/>
            <a:ext cx="10350919" cy="4930124"/>
          </a:xfrm>
          <a:prstGeom prst="rect">
            <a:avLst/>
          </a:prstGeom>
        </p:spPr>
        <p:txBody>
          <a:bodyPr lIns="0" tIns="0" rIns="0" bIns="0" rtlCol="0" anchor="t">
            <a:spAutoFit/>
          </a:bodyPr>
          <a:lstStyle/>
          <a:p>
            <a:pPr marL="685800" indent="-685800" algn="l">
              <a:lnSpc>
                <a:spcPts val="6510"/>
              </a:lnSpc>
              <a:buFont typeface="Wingdings" panose="05000000000000000000" pitchFamily="2" charset="2"/>
              <a:buChar char="Ø"/>
            </a:pPr>
            <a:r>
              <a:rPr lang="en-US" sz="4650" spc="-93" dirty="0">
                <a:solidFill>
                  <a:srgbClr val="051D40"/>
                </a:solidFill>
                <a:latin typeface="Poppins"/>
                <a:ea typeface="Poppins"/>
                <a:cs typeface="Poppins"/>
                <a:sym typeface="Poppins"/>
              </a:rPr>
              <a:t>Fingerprint recognition</a:t>
            </a:r>
          </a:p>
          <a:p>
            <a:pPr marL="685800" indent="-685800" algn="l">
              <a:lnSpc>
                <a:spcPts val="6510"/>
              </a:lnSpc>
              <a:buFont typeface="Wingdings" panose="05000000000000000000" pitchFamily="2" charset="2"/>
              <a:buChar char="Ø"/>
            </a:pPr>
            <a:r>
              <a:rPr lang="en-US" sz="4650" spc="-93" dirty="0">
                <a:solidFill>
                  <a:srgbClr val="051D40"/>
                </a:solidFill>
                <a:latin typeface="Poppins"/>
                <a:ea typeface="Poppins"/>
                <a:cs typeface="Poppins"/>
                <a:sym typeface="Poppins"/>
              </a:rPr>
              <a:t>Automated Attendance reports</a:t>
            </a:r>
          </a:p>
          <a:p>
            <a:pPr marL="685800" indent="-685800" algn="l">
              <a:lnSpc>
                <a:spcPts val="6510"/>
              </a:lnSpc>
              <a:buFont typeface="Wingdings" panose="05000000000000000000" pitchFamily="2" charset="2"/>
              <a:buChar char="Ø"/>
            </a:pPr>
            <a:r>
              <a:rPr lang="en-US" sz="4650" spc="-93" dirty="0">
                <a:solidFill>
                  <a:srgbClr val="051D40"/>
                </a:solidFill>
                <a:latin typeface="Poppins"/>
                <a:ea typeface="Poppins"/>
                <a:cs typeface="Poppins"/>
                <a:sym typeface="Poppins"/>
              </a:rPr>
              <a:t>Real-time notifications</a:t>
            </a:r>
          </a:p>
          <a:p>
            <a:pPr marL="685800" indent="-685800" algn="l">
              <a:lnSpc>
                <a:spcPts val="6510"/>
              </a:lnSpc>
              <a:buFont typeface="Wingdings" panose="05000000000000000000" pitchFamily="2" charset="2"/>
              <a:buChar char="Ø"/>
            </a:pPr>
            <a:r>
              <a:rPr lang="en-US" sz="4650" spc="-93" dirty="0">
                <a:solidFill>
                  <a:srgbClr val="051D40"/>
                </a:solidFill>
                <a:latin typeface="Poppins"/>
                <a:ea typeface="Poppins"/>
                <a:cs typeface="Poppins"/>
                <a:sym typeface="Poppins"/>
              </a:rPr>
              <a:t>Data encryptions and privacy compliance. </a:t>
            </a:r>
          </a:p>
          <a:p>
            <a:pPr marL="0" lvl="0" indent="0" algn="l">
              <a:lnSpc>
                <a:spcPts val="6510"/>
              </a:lnSpc>
              <a:spcBef>
                <a:spcPct val="0"/>
              </a:spcBef>
            </a:pPr>
            <a:endParaRPr lang="en-US" sz="4650" spc="-93" dirty="0">
              <a:solidFill>
                <a:srgbClr val="051D40"/>
              </a:solidFill>
              <a:latin typeface="Poppins"/>
              <a:ea typeface="Poppins"/>
              <a:cs typeface="Poppins"/>
              <a:sym typeface="Poppins"/>
            </a:endParaRPr>
          </a:p>
        </p:txBody>
      </p:sp>
      <p:grpSp>
        <p:nvGrpSpPr>
          <p:cNvPr id="10" name="Group 10"/>
          <p:cNvGrpSpPr>
            <a:grpSpLocks noChangeAspect="1"/>
          </p:cNvGrpSpPr>
          <p:nvPr/>
        </p:nvGrpSpPr>
        <p:grpSpPr>
          <a:xfrm>
            <a:off x="10350919" y="53978"/>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5182601" y="7687988"/>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 name="Group 4"/>
          <p:cNvGrpSpPr/>
          <p:nvPr/>
        </p:nvGrpSpPr>
        <p:grpSpPr>
          <a:xfrm>
            <a:off x="952628" y="3326816"/>
            <a:ext cx="4153901" cy="4745916"/>
            <a:chOff x="0" y="0"/>
            <a:chExt cx="1105223" cy="1262740"/>
          </a:xfrm>
        </p:grpSpPr>
        <p:sp>
          <p:nvSpPr>
            <p:cNvPr id="5" name="Freeform 5"/>
            <p:cNvSpPr/>
            <p:nvPr/>
          </p:nvSpPr>
          <p:spPr>
            <a:xfrm>
              <a:off x="0" y="0"/>
              <a:ext cx="1105224" cy="1262740"/>
            </a:xfrm>
            <a:custGeom>
              <a:avLst/>
              <a:gdLst/>
              <a:ahLst/>
              <a:cxnLst/>
              <a:rect l="l" t="t" r="r" b="b"/>
              <a:pathLst>
                <a:path w="1105224" h="1262740">
                  <a:moveTo>
                    <a:pt x="82006" y="0"/>
                  </a:moveTo>
                  <a:lnTo>
                    <a:pt x="1023218" y="0"/>
                  </a:lnTo>
                  <a:cubicBezTo>
                    <a:pt x="1044967" y="0"/>
                    <a:pt x="1065825" y="8640"/>
                    <a:pt x="1081205" y="24019"/>
                  </a:cubicBezTo>
                  <a:cubicBezTo>
                    <a:pt x="1096584" y="39398"/>
                    <a:pt x="1105224" y="60257"/>
                    <a:pt x="1105224" y="82006"/>
                  </a:cubicBezTo>
                  <a:lnTo>
                    <a:pt x="1105224" y="1180734"/>
                  </a:lnTo>
                  <a:cubicBezTo>
                    <a:pt x="1105224" y="1202484"/>
                    <a:pt x="1096584" y="1223342"/>
                    <a:pt x="1081205" y="1238721"/>
                  </a:cubicBezTo>
                  <a:cubicBezTo>
                    <a:pt x="1065825" y="1254100"/>
                    <a:pt x="1044967" y="1262740"/>
                    <a:pt x="1023218" y="1262740"/>
                  </a:cubicBezTo>
                  <a:lnTo>
                    <a:pt x="82006" y="1262740"/>
                  </a:lnTo>
                  <a:cubicBezTo>
                    <a:pt x="60257" y="1262740"/>
                    <a:pt x="39398" y="1254100"/>
                    <a:pt x="24019" y="1238721"/>
                  </a:cubicBezTo>
                  <a:cubicBezTo>
                    <a:pt x="8640" y="1223342"/>
                    <a:pt x="0" y="1202484"/>
                    <a:pt x="0" y="1180734"/>
                  </a:cubicBezTo>
                  <a:lnTo>
                    <a:pt x="0" y="82006"/>
                  </a:lnTo>
                  <a:cubicBezTo>
                    <a:pt x="0" y="60257"/>
                    <a:pt x="8640" y="39398"/>
                    <a:pt x="24019" y="24019"/>
                  </a:cubicBezTo>
                  <a:cubicBezTo>
                    <a:pt x="39398" y="8640"/>
                    <a:pt x="60257" y="0"/>
                    <a:pt x="82006" y="0"/>
                  </a:cubicBezTo>
                  <a:close/>
                </a:path>
              </a:pathLst>
            </a:custGeom>
            <a:solidFill>
              <a:srgbClr val="FDFDFD"/>
            </a:solidFill>
          </p:spPr>
        </p:sp>
        <p:sp>
          <p:nvSpPr>
            <p:cNvPr id="6" name="TextBox 6"/>
            <p:cNvSpPr txBox="1"/>
            <p:nvPr/>
          </p:nvSpPr>
          <p:spPr>
            <a:xfrm>
              <a:off x="0" y="-38100"/>
              <a:ext cx="1105223" cy="130084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5979097" y="3447950"/>
            <a:ext cx="4153901" cy="4745916"/>
            <a:chOff x="0" y="0"/>
            <a:chExt cx="1105223" cy="1262740"/>
          </a:xfrm>
        </p:grpSpPr>
        <p:sp>
          <p:nvSpPr>
            <p:cNvPr id="8" name="Freeform 8"/>
            <p:cNvSpPr/>
            <p:nvPr/>
          </p:nvSpPr>
          <p:spPr>
            <a:xfrm>
              <a:off x="0" y="0"/>
              <a:ext cx="1105224" cy="1262740"/>
            </a:xfrm>
            <a:custGeom>
              <a:avLst/>
              <a:gdLst/>
              <a:ahLst/>
              <a:cxnLst/>
              <a:rect l="l" t="t" r="r" b="b"/>
              <a:pathLst>
                <a:path w="1105224" h="1262740">
                  <a:moveTo>
                    <a:pt x="82006" y="0"/>
                  </a:moveTo>
                  <a:lnTo>
                    <a:pt x="1023218" y="0"/>
                  </a:lnTo>
                  <a:cubicBezTo>
                    <a:pt x="1044967" y="0"/>
                    <a:pt x="1065825" y="8640"/>
                    <a:pt x="1081205" y="24019"/>
                  </a:cubicBezTo>
                  <a:cubicBezTo>
                    <a:pt x="1096584" y="39398"/>
                    <a:pt x="1105224" y="60257"/>
                    <a:pt x="1105224" y="82006"/>
                  </a:cubicBezTo>
                  <a:lnTo>
                    <a:pt x="1105224" y="1180734"/>
                  </a:lnTo>
                  <a:cubicBezTo>
                    <a:pt x="1105224" y="1202484"/>
                    <a:pt x="1096584" y="1223342"/>
                    <a:pt x="1081205" y="1238721"/>
                  </a:cubicBezTo>
                  <a:cubicBezTo>
                    <a:pt x="1065825" y="1254100"/>
                    <a:pt x="1044967" y="1262740"/>
                    <a:pt x="1023218" y="1262740"/>
                  </a:cubicBezTo>
                  <a:lnTo>
                    <a:pt x="82006" y="1262740"/>
                  </a:lnTo>
                  <a:cubicBezTo>
                    <a:pt x="60257" y="1262740"/>
                    <a:pt x="39398" y="1254100"/>
                    <a:pt x="24019" y="1238721"/>
                  </a:cubicBezTo>
                  <a:cubicBezTo>
                    <a:pt x="8640" y="1223342"/>
                    <a:pt x="0" y="1202484"/>
                    <a:pt x="0" y="1180734"/>
                  </a:cubicBezTo>
                  <a:lnTo>
                    <a:pt x="0" y="82006"/>
                  </a:lnTo>
                  <a:cubicBezTo>
                    <a:pt x="0" y="60257"/>
                    <a:pt x="8640" y="39398"/>
                    <a:pt x="24019" y="24019"/>
                  </a:cubicBezTo>
                  <a:cubicBezTo>
                    <a:pt x="39398" y="8640"/>
                    <a:pt x="60257" y="0"/>
                    <a:pt x="82006" y="0"/>
                  </a:cubicBezTo>
                  <a:close/>
                </a:path>
              </a:pathLst>
            </a:custGeom>
            <a:solidFill>
              <a:srgbClr val="FDFDFD"/>
            </a:solidFill>
          </p:spPr>
        </p:sp>
        <p:sp>
          <p:nvSpPr>
            <p:cNvPr id="9" name="TextBox 9"/>
            <p:cNvSpPr txBox="1"/>
            <p:nvPr/>
          </p:nvSpPr>
          <p:spPr>
            <a:xfrm>
              <a:off x="0" y="-38100"/>
              <a:ext cx="1105223" cy="130084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467351" y="3447950"/>
            <a:ext cx="3124456" cy="3761845"/>
          </a:xfrm>
          <a:custGeom>
            <a:avLst/>
            <a:gdLst/>
            <a:ahLst/>
            <a:cxnLst/>
            <a:rect l="l" t="t" r="r" b="b"/>
            <a:pathLst>
              <a:path w="3124456" h="3761845">
                <a:moveTo>
                  <a:pt x="0" y="0"/>
                </a:moveTo>
                <a:lnTo>
                  <a:pt x="3124456" y="0"/>
                </a:lnTo>
                <a:lnTo>
                  <a:pt x="3124456" y="3761845"/>
                </a:lnTo>
                <a:lnTo>
                  <a:pt x="0" y="3761845"/>
                </a:lnTo>
                <a:lnTo>
                  <a:pt x="0" y="0"/>
                </a:lnTo>
                <a:close/>
              </a:path>
            </a:pathLst>
          </a:custGeom>
          <a:blipFill>
            <a:blip r:embed="rId3"/>
            <a:stretch>
              <a:fillRect/>
            </a:stretch>
          </a:blipFill>
        </p:spPr>
      </p:sp>
      <p:sp>
        <p:nvSpPr>
          <p:cNvPr id="14" name="Freeform 14"/>
          <p:cNvSpPr/>
          <p:nvPr/>
        </p:nvSpPr>
        <p:spPr>
          <a:xfrm>
            <a:off x="10132998" y="7689651"/>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2"/>
            <a:stretch>
              <a:fillRect/>
            </a:stretch>
          </a:blipFill>
        </p:spPr>
      </p:sp>
      <p:grpSp>
        <p:nvGrpSpPr>
          <p:cNvPr id="15" name="Group 15"/>
          <p:cNvGrpSpPr/>
          <p:nvPr/>
        </p:nvGrpSpPr>
        <p:grpSpPr>
          <a:xfrm>
            <a:off x="10929494" y="3449614"/>
            <a:ext cx="4153901" cy="4745916"/>
            <a:chOff x="0" y="0"/>
            <a:chExt cx="1105223" cy="1262740"/>
          </a:xfrm>
        </p:grpSpPr>
        <p:sp>
          <p:nvSpPr>
            <p:cNvPr id="16" name="Freeform 16"/>
            <p:cNvSpPr/>
            <p:nvPr/>
          </p:nvSpPr>
          <p:spPr>
            <a:xfrm>
              <a:off x="0" y="0"/>
              <a:ext cx="1105224" cy="1262740"/>
            </a:xfrm>
            <a:custGeom>
              <a:avLst/>
              <a:gdLst/>
              <a:ahLst/>
              <a:cxnLst/>
              <a:rect l="l" t="t" r="r" b="b"/>
              <a:pathLst>
                <a:path w="1105224" h="1262740">
                  <a:moveTo>
                    <a:pt x="82006" y="0"/>
                  </a:moveTo>
                  <a:lnTo>
                    <a:pt x="1023218" y="0"/>
                  </a:lnTo>
                  <a:cubicBezTo>
                    <a:pt x="1044967" y="0"/>
                    <a:pt x="1065825" y="8640"/>
                    <a:pt x="1081205" y="24019"/>
                  </a:cubicBezTo>
                  <a:cubicBezTo>
                    <a:pt x="1096584" y="39398"/>
                    <a:pt x="1105224" y="60257"/>
                    <a:pt x="1105224" y="82006"/>
                  </a:cubicBezTo>
                  <a:lnTo>
                    <a:pt x="1105224" y="1180734"/>
                  </a:lnTo>
                  <a:cubicBezTo>
                    <a:pt x="1105224" y="1202484"/>
                    <a:pt x="1096584" y="1223342"/>
                    <a:pt x="1081205" y="1238721"/>
                  </a:cubicBezTo>
                  <a:cubicBezTo>
                    <a:pt x="1065825" y="1254100"/>
                    <a:pt x="1044967" y="1262740"/>
                    <a:pt x="1023218" y="1262740"/>
                  </a:cubicBezTo>
                  <a:lnTo>
                    <a:pt x="82006" y="1262740"/>
                  </a:lnTo>
                  <a:cubicBezTo>
                    <a:pt x="60257" y="1262740"/>
                    <a:pt x="39398" y="1254100"/>
                    <a:pt x="24019" y="1238721"/>
                  </a:cubicBezTo>
                  <a:cubicBezTo>
                    <a:pt x="8640" y="1223342"/>
                    <a:pt x="0" y="1202484"/>
                    <a:pt x="0" y="1180734"/>
                  </a:cubicBezTo>
                  <a:lnTo>
                    <a:pt x="0" y="82006"/>
                  </a:lnTo>
                  <a:cubicBezTo>
                    <a:pt x="0" y="60257"/>
                    <a:pt x="8640" y="39398"/>
                    <a:pt x="24019" y="24019"/>
                  </a:cubicBezTo>
                  <a:cubicBezTo>
                    <a:pt x="39398" y="8640"/>
                    <a:pt x="60257" y="0"/>
                    <a:pt x="82006" y="0"/>
                  </a:cubicBezTo>
                  <a:close/>
                </a:path>
              </a:pathLst>
            </a:custGeom>
            <a:solidFill>
              <a:srgbClr val="FDFDFD"/>
            </a:solidFill>
          </p:spPr>
        </p:sp>
        <p:sp>
          <p:nvSpPr>
            <p:cNvPr id="17" name="TextBox 17"/>
            <p:cNvSpPr txBox="1"/>
            <p:nvPr/>
          </p:nvSpPr>
          <p:spPr>
            <a:xfrm>
              <a:off x="0" y="-38100"/>
              <a:ext cx="1105223" cy="130084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8" name="Freeform 18"/>
          <p:cNvSpPr/>
          <p:nvPr/>
        </p:nvSpPr>
        <p:spPr>
          <a:xfrm>
            <a:off x="6334957" y="3612529"/>
            <a:ext cx="3442181" cy="3061941"/>
          </a:xfrm>
          <a:custGeom>
            <a:avLst/>
            <a:gdLst/>
            <a:ahLst/>
            <a:cxnLst/>
            <a:rect l="l" t="t" r="r" b="b"/>
            <a:pathLst>
              <a:path w="3442181" h="3061941">
                <a:moveTo>
                  <a:pt x="0" y="0"/>
                </a:moveTo>
                <a:lnTo>
                  <a:pt x="3442181" y="0"/>
                </a:lnTo>
                <a:lnTo>
                  <a:pt x="3442181" y="3061942"/>
                </a:lnTo>
                <a:lnTo>
                  <a:pt x="0" y="3061942"/>
                </a:lnTo>
                <a:lnTo>
                  <a:pt x="0" y="0"/>
                </a:lnTo>
                <a:close/>
              </a:path>
            </a:pathLst>
          </a:custGeom>
          <a:blipFill>
            <a:blip r:embed="rId4"/>
            <a:stretch>
              <a:fillRect t="-5223"/>
            </a:stretch>
          </a:blipFill>
        </p:spPr>
      </p:sp>
      <p:sp>
        <p:nvSpPr>
          <p:cNvPr id="19" name="Freeform 19"/>
          <p:cNvSpPr/>
          <p:nvPr/>
        </p:nvSpPr>
        <p:spPr>
          <a:xfrm>
            <a:off x="11285523" y="3736290"/>
            <a:ext cx="3375318" cy="3026962"/>
          </a:xfrm>
          <a:custGeom>
            <a:avLst/>
            <a:gdLst/>
            <a:ahLst/>
            <a:cxnLst/>
            <a:rect l="l" t="t" r="r" b="b"/>
            <a:pathLst>
              <a:path w="3375318" h="3026962">
                <a:moveTo>
                  <a:pt x="0" y="0"/>
                </a:moveTo>
                <a:lnTo>
                  <a:pt x="3375318" y="0"/>
                </a:lnTo>
                <a:lnTo>
                  <a:pt x="3375318" y="3026962"/>
                </a:lnTo>
                <a:lnTo>
                  <a:pt x="0" y="3026962"/>
                </a:lnTo>
                <a:lnTo>
                  <a:pt x="0" y="0"/>
                </a:lnTo>
                <a:close/>
              </a:path>
            </a:pathLst>
          </a:custGeom>
          <a:blipFill>
            <a:blip r:embed="rId5"/>
            <a:stretch>
              <a:fillRect t="-12131" r="-309496" b="-5109"/>
            </a:stretch>
          </a:blipFill>
        </p:spPr>
      </p:sp>
      <p:sp>
        <p:nvSpPr>
          <p:cNvPr id="20" name="TextBox 20"/>
          <p:cNvSpPr txBox="1"/>
          <p:nvPr/>
        </p:nvSpPr>
        <p:spPr>
          <a:xfrm>
            <a:off x="4760047" y="148799"/>
            <a:ext cx="8936146" cy="1784776"/>
          </a:xfrm>
          <a:prstGeom prst="rect">
            <a:avLst/>
          </a:prstGeom>
        </p:spPr>
        <p:txBody>
          <a:bodyPr lIns="0" tIns="0" rIns="0" bIns="0" rtlCol="0" anchor="t">
            <a:spAutoFit/>
          </a:bodyPr>
          <a:lstStyle/>
          <a:p>
            <a:pPr algn="ctr">
              <a:lnSpc>
                <a:spcPts val="7151"/>
              </a:lnSpc>
            </a:pPr>
            <a:r>
              <a:rPr lang="en-US" sz="5108">
                <a:solidFill>
                  <a:srgbClr val="FDFDFD"/>
                </a:solidFill>
                <a:latin typeface="Open Sans Extra Bold"/>
                <a:ea typeface="Open Sans Extra Bold"/>
                <a:cs typeface="Open Sans Extra Bold"/>
                <a:sym typeface="Open Sans Extra Bold"/>
              </a:rPr>
              <a:t>3. ANALYSIS AND DESIGN</a:t>
            </a:r>
          </a:p>
          <a:p>
            <a:pPr marL="0" lvl="0" indent="0" algn="ctr">
              <a:lnSpc>
                <a:spcPts val="7151"/>
              </a:lnSpc>
              <a:spcBef>
                <a:spcPct val="0"/>
              </a:spcBef>
            </a:pPr>
            <a:endParaRPr lang="en-US" sz="5108">
              <a:solidFill>
                <a:srgbClr val="FDFDFD"/>
              </a:solidFill>
              <a:latin typeface="Open Sans Extra Bold"/>
              <a:ea typeface="Open Sans Extra Bold"/>
              <a:cs typeface="Open Sans Extra Bold"/>
              <a:sym typeface="Open Sans Extra Bold"/>
            </a:endParaRPr>
          </a:p>
        </p:txBody>
      </p:sp>
      <p:sp>
        <p:nvSpPr>
          <p:cNvPr id="21" name="TextBox 21"/>
          <p:cNvSpPr txBox="1"/>
          <p:nvPr/>
        </p:nvSpPr>
        <p:spPr>
          <a:xfrm>
            <a:off x="1714400" y="7448659"/>
            <a:ext cx="3045647" cy="620746"/>
          </a:xfrm>
          <a:prstGeom prst="rect">
            <a:avLst/>
          </a:prstGeom>
        </p:spPr>
        <p:txBody>
          <a:bodyPr lIns="0" tIns="0" rIns="0" bIns="0" rtlCol="0" anchor="t">
            <a:spAutoFit/>
          </a:bodyPr>
          <a:lstStyle/>
          <a:p>
            <a:pPr marL="0" lvl="0" indent="0" algn="ctr">
              <a:lnSpc>
                <a:spcPts val="5160"/>
              </a:lnSpc>
              <a:spcBef>
                <a:spcPct val="0"/>
              </a:spcBef>
            </a:pPr>
            <a:r>
              <a:rPr lang="en-US" sz="3686">
                <a:solidFill>
                  <a:srgbClr val="051D40"/>
                </a:solidFill>
                <a:latin typeface="Open Sans Extra Bold"/>
                <a:ea typeface="Open Sans Extra Bold"/>
                <a:cs typeface="Open Sans Extra Bold"/>
                <a:sym typeface="Open Sans Extra Bold"/>
              </a:rPr>
              <a:t>figma</a:t>
            </a:r>
          </a:p>
        </p:txBody>
      </p:sp>
      <p:sp>
        <p:nvSpPr>
          <p:cNvPr id="22" name="TextBox 22"/>
          <p:cNvSpPr txBox="1"/>
          <p:nvPr/>
        </p:nvSpPr>
        <p:spPr>
          <a:xfrm>
            <a:off x="6611596" y="6706102"/>
            <a:ext cx="3165541" cy="1366630"/>
          </a:xfrm>
          <a:prstGeom prst="rect">
            <a:avLst/>
          </a:prstGeom>
        </p:spPr>
        <p:txBody>
          <a:bodyPr lIns="0" tIns="0" rIns="0" bIns="0" rtlCol="0" anchor="t">
            <a:spAutoFit/>
          </a:bodyPr>
          <a:lstStyle/>
          <a:p>
            <a:pPr algn="ctr">
              <a:lnSpc>
                <a:spcPts val="3653"/>
              </a:lnSpc>
            </a:pPr>
            <a:r>
              <a:rPr lang="en-US" sz="2609">
                <a:solidFill>
                  <a:srgbClr val="051D40"/>
                </a:solidFill>
                <a:latin typeface="Open Sans Extra Bold"/>
                <a:ea typeface="Open Sans Extra Bold"/>
                <a:cs typeface="Open Sans Extra Bold"/>
                <a:sym typeface="Open Sans Extra Bold"/>
              </a:rPr>
              <a:t> start uml</a:t>
            </a:r>
          </a:p>
          <a:p>
            <a:pPr algn="ctr">
              <a:lnSpc>
                <a:spcPts val="3653"/>
              </a:lnSpc>
            </a:pPr>
            <a:r>
              <a:rPr lang="en-US" sz="2609">
                <a:solidFill>
                  <a:srgbClr val="051D40"/>
                </a:solidFill>
                <a:latin typeface="Open Sans Extra Bold"/>
                <a:ea typeface="Open Sans Extra Bold"/>
                <a:cs typeface="Open Sans Extra Bold"/>
                <a:sym typeface="Open Sans Extra Bold"/>
              </a:rPr>
              <a:t>&amp;</a:t>
            </a:r>
          </a:p>
          <a:p>
            <a:pPr marL="0" lvl="0" indent="0" algn="ctr">
              <a:lnSpc>
                <a:spcPts val="3653"/>
              </a:lnSpc>
              <a:spcBef>
                <a:spcPct val="0"/>
              </a:spcBef>
            </a:pPr>
            <a:r>
              <a:rPr lang="en-US" sz="2609">
                <a:solidFill>
                  <a:srgbClr val="051D40"/>
                </a:solidFill>
                <a:latin typeface="Open Sans Extra Bold"/>
                <a:ea typeface="Open Sans Extra Bold"/>
                <a:cs typeface="Open Sans Extra Bold"/>
                <a:sym typeface="Open Sans Extra Bold"/>
              </a:rPr>
              <a:t>draw.io</a:t>
            </a:r>
          </a:p>
        </p:txBody>
      </p:sp>
      <p:sp>
        <p:nvSpPr>
          <p:cNvPr id="23" name="TextBox 23"/>
          <p:cNvSpPr txBox="1"/>
          <p:nvPr/>
        </p:nvSpPr>
        <p:spPr>
          <a:xfrm>
            <a:off x="11615194" y="7451987"/>
            <a:ext cx="3045647" cy="620746"/>
          </a:xfrm>
          <a:prstGeom prst="rect">
            <a:avLst/>
          </a:prstGeom>
        </p:spPr>
        <p:txBody>
          <a:bodyPr lIns="0" tIns="0" rIns="0" bIns="0" rtlCol="0" anchor="t">
            <a:spAutoFit/>
          </a:bodyPr>
          <a:lstStyle/>
          <a:p>
            <a:pPr marL="0" lvl="0" indent="0" algn="ctr">
              <a:lnSpc>
                <a:spcPts val="5160"/>
              </a:lnSpc>
              <a:spcBef>
                <a:spcPct val="0"/>
              </a:spcBef>
            </a:pPr>
            <a:r>
              <a:rPr lang="en-US" sz="3686">
                <a:solidFill>
                  <a:srgbClr val="051D40"/>
                </a:solidFill>
                <a:latin typeface="Open Sans Extra Bold"/>
                <a:ea typeface="Open Sans Extra Bold"/>
                <a:cs typeface="Open Sans Extra Bold"/>
                <a:sym typeface="Open Sans Extra Bold"/>
              </a:rPr>
              <a:t>google form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0" y="5143500"/>
            <a:ext cx="13228678" cy="4699173"/>
            <a:chOff x="0" y="0"/>
            <a:chExt cx="3484096" cy="1237642"/>
          </a:xfrm>
        </p:grpSpPr>
        <p:sp>
          <p:nvSpPr>
            <p:cNvPr id="4" name="Freeform 4"/>
            <p:cNvSpPr/>
            <p:nvPr/>
          </p:nvSpPr>
          <p:spPr>
            <a:xfrm>
              <a:off x="0" y="0"/>
              <a:ext cx="3484096" cy="1237642"/>
            </a:xfrm>
            <a:custGeom>
              <a:avLst/>
              <a:gdLst/>
              <a:ahLst/>
              <a:cxnLst/>
              <a:rect l="l" t="t" r="r" b="b"/>
              <a:pathLst>
                <a:path w="3484096" h="1237642">
                  <a:moveTo>
                    <a:pt x="9949" y="0"/>
                  </a:moveTo>
                  <a:lnTo>
                    <a:pt x="3474147" y="0"/>
                  </a:lnTo>
                  <a:cubicBezTo>
                    <a:pt x="3479642" y="0"/>
                    <a:pt x="3484096" y="4454"/>
                    <a:pt x="3484096" y="9949"/>
                  </a:cubicBezTo>
                  <a:lnTo>
                    <a:pt x="3484096" y="1227693"/>
                  </a:lnTo>
                  <a:cubicBezTo>
                    <a:pt x="3484096" y="1233188"/>
                    <a:pt x="3479642" y="1237642"/>
                    <a:pt x="3474147" y="1237642"/>
                  </a:cubicBezTo>
                  <a:lnTo>
                    <a:pt x="9949" y="1237642"/>
                  </a:lnTo>
                  <a:cubicBezTo>
                    <a:pt x="4454" y="1237642"/>
                    <a:pt x="0" y="1233188"/>
                    <a:pt x="0" y="1227693"/>
                  </a:cubicBezTo>
                  <a:lnTo>
                    <a:pt x="0" y="9949"/>
                  </a:lnTo>
                  <a:cubicBezTo>
                    <a:pt x="0" y="4454"/>
                    <a:pt x="4454" y="0"/>
                    <a:pt x="9949" y="0"/>
                  </a:cubicBezTo>
                  <a:close/>
                </a:path>
              </a:pathLst>
            </a:custGeom>
            <a:solidFill>
              <a:srgbClr val="FDFDFD"/>
            </a:solidFill>
          </p:spPr>
        </p:sp>
        <p:sp>
          <p:nvSpPr>
            <p:cNvPr id="5" name="TextBox 5"/>
            <p:cNvSpPr txBox="1"/>
            <p:nvPr/>
          </p:nvSpPr>
          <p:spPr>
            <a:xfrm>
              <a:off x="0" y="-38100"/>
              <a:ext cx="3484096" cy="127574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9421960" cy="2192727"/>
          </a:xfrm>
          <a:prstGeom prst="rect">
            <a:avLst/>
          </a:prstGeom>
        </p:spPr>
        <p:txBody>
          <a:bodyPr lIns="0" tIns="0" rIns="0" bIns="0" rtlCol="0" anchor="t">
            <a:spAutoFit/>
          </a:bodyPr>
          <a:lstStyle/>
          <a:p>
            <a:pPr algn="l">
              <a:lnSpc>
                <a:spcPts val="8816"/>
              </a:lnSpc>
              <a:spcBef>
                <a:spcPct val="0"/>
              </a:spcBef>
            </a:pPr>
            <a:r>
              <a:rPr lang="en-US" sz="6297">
                <a:solidFill>
                  <a:srgbClr val="FDFDFD"/>
                </a:solidFill>
                <a:latin typeface="Open Sans Extra Bold"/>
                <a:ea typeface="Open Sans Extra Bold"/>
                <a:cs typeface="Open Sans Extra Bold"/>
                <a:sym typeface="Open Sans Extra Bold"/>
              </a:rPr>
              <a:t>Requirement gathering and analysis </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4538586" y="5432333"/>
            <a:ext cx="0" cy="4410340"/>
          </a:xfrm>
          <a:prstGeom prst="line">
            <a:avLst/>
          </a:prstGeom>
          <a:ln w="38100" cap="flat">
            <a:solidFill>
              <a:srgbClr val="145DA0"/>
            </a:solidFill>
            <a:prstDash val="solid"/>
            <a:headEnd type="none" w="sm" len="sm"/>
            <a:tailEnd type="none" w="sm" len="sm"/>
          </a:ln>
        </p:spPr>
      </p:sp>
      <p:sp>
        <p:nvSpPr>
          <p:cNvPr id="11" name="TextBox 11"/>
          <p:cNvSpPr txBox="1"/>
          <p:nvPr/>
        </p:nvSpPr>
        <p:spPr>
          <a:xfrm>
            <a:off x="0" y="7426412"/>
            <a:ext cx="4538586" cy="2047605"/>
          </a:xfrm>
          <a:prstGeom prst="rect">
            <a:avLst/>
          </a:prstGeom>
        </p:spPr>
        <p:txBody>
          <a:bodyPr lIns="0" tIns="0" rIns="0" bIns="0" rtlCol="0" anchor="t">
            <a:spAutoFit/>
          </a:bodyPr>
          <a:lstStyle/>
          <a:p>
            <a:pPr algn="ctr">
              <a:lnSpc>
                <a:spcPts val="5019"/>
              </a:lnSpc>
            </a:pPr>
            <a:r>
              <a:rPr lang="en-US" sz="3585">
                <a:solidFill>
                  <a:srgbClr val="145DA0"/>
                </a:solidFill>
                <a:latin typeface="Open Sans Extra Bold"/>
                <a:ea typeface="Open Sans Extra Bold"/>
                <a:cs typeface="Open Sans Extra Bold"/>
                <a:sym typeface="Open Sans Extra Bold"/>
              </a:rPr>
              <a:t>Questionnaires and surveys</a:t>
            </a:r>
          </a:p>
          <a:p>
            <a:pPr algn="ctr">
              <a:lnSpc>
                <a:spcPts val="6559"/>
              </a:lnSpc>
              <a:spcBef>
                <a:spcPct val="0"/>
              </a:spcBef>
            </a:pPr>
            <a:endParaRPr lang="en-US" sz="3585">
              <a:solidFill>
                <a:srgbClr val="145DA0"/>
              </a:solidFill>
              <a:latin typeface="Open Sans Extra Bold"/>
              <a:ea typeface="Open Sans Extra Bold"/>
              <a:cs typeface="Open Sans Extra Bold"/>
              <a:sym typeface="Open Sans Extra Bold"/>
            </a:endParaRPr>
          </a:p>
        </p:txBody>
      </p:sp>
      <p:sp>
        <p:nvSpPr>
          <p:cNvPr id="12" name="TextBox 12"/>
          <p:cNvSpPr txBox="1"/>
          <p:nvPr/>
        </p:nvSpPr>
        <p:spPr>
          <a:xfrm>
            <a:off x="4349009" y="7416887"/>
            <a:ext cx="4814041" cy="1650096"/>
          </a:xfrm>
          <a:prstGeom prst="rect">
            <a:avLst/>
          </a:prstGeom>
        </p:spPr>
        <p:txBody>
          <a:bodyPr lIns="0" tIns="0" rIns="0" bIns="0" rtlCol="0" anchor="t">
            <a:spAutoFit/>
          </a:bodyPr>
          <a:lstStyle/>
          <a:p>
            <a:pPr algn="ctr">
              <a:lnSpc>
                <a:spcPts val="6699"/>
              </a:lnSpc>
            </a:pPr>
            <a:r>
              <a:rPr lang="en-US" sz="4785">
                <a:solidFill>
                  <a:srgbClr val="145DA0"/>
                </a:solidFill>
                <a:latin typeface="Open Sans Extra Bold"/>
                <a:ea typeface="Open Sans Extra Bold"/>
                <a:cs typeface="Open Sans Extra Bold"/>
                <a:sym typeface="Open Sans Extra Bold"/>
              </a:rPr>
              <a:t>Interviews</a:t>
            </a:r>
          </a:p>
          <a:p>
            <a:pPr algn="ctr">
              <a:lnSpc>
                <a:spcPts val="6699"/>
              </a:lnSpc>
              <a:spcBef>
                <a:spcPct val="0"/>
              </a:spcBef>
            </a:pPr>
            <a:endParaRPr lang="en-US" sz="4785">
              <a:solidFill>
                <a:srgbClr val="145DA0"/>
              </a:solidFill>
              <a:latin typeface="Open Sans Extra Bold"/>
              <a:ea typeface="Open Sans Extra Bold"/>
              <a:cs typeface="Open Sans Extra Bold"/>
              <a:sym typeface="Open Sans Extra Bold"/>
            </a:endParaRPr>
          </a:p>
        </p:txBody>
      </p:sp>
      <p:sp>
        <p:nvSpPr>
          <p:cNvPr id="13" name="TextBox 13"/>
          <p:cNvSpPr txBox="1"/>
          <p:nvPr/>
        </p:nvSpPr>
        <p:spPr>
          <a:xfrm>
            <a:off x="9419336" y="7275052"/>
            <a:ext cx="3809342" cy="1643850"/>
          </a:xfrm>
          <a:prstGeom prst="rect">
            <a:avLst/>
          </a:prstGeom>
        </p:spPr>
        <p:txBody>
          <a:bodyPr lIns="0" tIns="0" rIns="0" bIns="0" rtlCol="0" anchor="t">
            <a:spAutoFit/>
          </a:bodyPr>
          <a:lstStyle/>
          <a:p>
            <a:pPr algn="ctr">
              <a:lnSpc>
                <a:spcPts val="4436"/>
              </a:lnSpc>
            </a:pPr>
            <a:r>
              <a:rPr lang="en-US" sz="3168">
                <a:solidFill>
                  <a:srgbClr val="145DA0"/>
                </a:solidFill>
                <a:latin typeface="Open Sans Extra Bold"/>
                <a:ea typeface="Open Sans Extra Bold"/>
                <a:cs typeface="Open Sans Extra Bold"/>
                <a:sym typeface="Open Sans Extra Bold"/>
              </a:rPr>
              <a:t>Brainstorming sessions</a:t>
            </a:r>
          </a:p>
          <a:p>
            <a:pPr algn="ctr">
              <a:lnSpc>
                <a:spcPts val="4436"/>
              </a:lnSpc>
              <a:spcBef>
                <a:spcPct val="0"/>
              </a:spcBef>
            </a:pPr>
            <a:endParaRPr lang="en-US" sz="3168">
              <a:solidFill>
                <a:srgbClr val="145DA0"/>
              </a:solidFill>
              <a:latin typeface="Open Sans Extra Bold"/>
              <a:ea typeface="Open Sans Extra Bold"/>
              <a:cs typeface="Open Sans Extra Bold"/>
              <a:sym typeface="Open Sans Extra Bold"/>
            </a:endParaRPr>
          </a:p>
        </p:txBody>
      </p:sp>
      <p:sp>
        <p:nvSpPr>
          <p:cNvPr id="14" name="AutoShape 14"/>
          <p:cNvSpPr/>
          <p:nvPr/>
        </p:nvSpPr>
        <p:spPr>
          <a:xfrm>
            <a:off x="9163050" y="528791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40123" y="615606"/>
            <a:ext cx="14554997" cy="3997616"/>
          </a:xfrm>
          <a:custGeom>
            <a:avLst/>
            <a:gdLst/>
            <a:ahLst/>
            <a:cxnLst/>
            <a:rect l="l" t="t" r="r" b="b"/>
            <a:pathLst>
              <a:path w="14554997" h="3997616">
                <a:moveTo>
                  <a:pt x="0" y="0"/>
                </a:moveTo>
                <a:lnTo>
                  <a:pt x="14554997" y="0"/>
                </a:lnTo>
                <a:lnTo>
                  <a:pt x="14554997" y="3997616"/>
                </a:lnTo>
                <a:lnTo>
                  <a:pt x="0" y="3997616"/>
                </a:lnTo>
                <a:lnTo>
                  <a:pt x="0" y="0"/>
                </a:lnTo>
                <a:close/>
              </a:path>
            </a:pathLst>
          </a:custGeom>
          <a:blipFill>
            <a:blip r:embed="rId2"/>
            <a:stretch>
              <a:fillRect t="-6023" b="-6023"/>
            </a:stretch>
          </a:blipFill>
        </p:spPr>
      </p:sp>
      <p:sp>
        <p:nvSpPr>
          <p:cNvPr id="3" name="Freeform 3"/>
          <p:cNvSpPr/>
          <p:nvPr/>
        </p:nvSpPr>
        <p:spPr>
          <a:xfrm>
            <a:off x="1028700" y="5143500"/>
            <a:ext cx="13866420" cy="5127482"/>
          </a:xfrm>
          <a:custGeom>
            <a:avLst/>
            <a:gdLst/>
            <a:ahLst/>
            <a:cxnLst/>
            <a:rect l="l" t="t" r="r" b="b"/>
            <a:pathLst>
              <a:path w="13866420" h="5127482">
                <a:moveTo>
                  <a:pt x="0" y="0"/>
                </a:moveTo>
                <a:lnTo>
                  <a:pt x="13866420" y="0"/>
                </a:lnTo>
                <a:lnTo>
                  <a:pt x="13866420" y="5127482"/>
                </a:lnTo>
                <a:lnTo>
                  <a:pt x="0" y="5127482"/>
                </a:lnTo>
                <a:lnTo>
                  <a:pt x="0" y="0"/>
                </a:lnTo>
                <a:close/>
              </a:path>
            </a:pathLst>
          </a:custGeom>
          <a:blipFill>
            <a:blip r:embed="rId3"/>
            <a:stretch>
              <a:fillRect t="-1689" b="-1689"/>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799262" y="1028700"/>
            <a:ext cx="13513183" cy="2882279"/>
          </a:xfrm>
          <a:custGeom>
            <a:avLst/>
            <a:gdLst/>
            <a:ahLst/>
            <a:cxnLst/>
            <a:rect l="l" t="t" r="r" b="b"/>
            <a:pathLst>
              <a:path w="13513183" h="2882279">
                <a:moveTo>
                  <a:pt x="0" y="0"/>
                </a:moveTo>
                <a:lnTo>
                  <a:pt x="13513183" y="0"/>
                </a:lnTo>
                <a:lnTo>
                  <a:pt x="13513183" y="2882279"/>
                </a:lnTo>
                <a:lnTo>
                  <a:pt x="0" y="2882279"/>
                </a:lnTo>
                <a:lnTo>
                  <a:pt x="0" y="0"/>
                </a:lnTo>
                <a:close/>
              </a:path>
            </a:pathLst>
          </a:custGeom>
          <a:blipFill>
            <a:blip r:embed="rId2"/>
            <a:stretch>
              <a:fillRect l="-428" r="-428"/>
            </a:stretch>
          </a:blipFill>
        </p:spPr>
      </p:sp>
      <p:sp>
        <p:nvSpPr>
          <p:cNvPr id="3" name="Freeform 3"/>
          <p:cNvSpPr/>
          <p:nvPr/>
        </p:nvSpPr>
        <p:spPr>
          <a:xfrm>
            <a:off x="1799262" y="4872546"/>
            <a:ext cx="13513183" cy="3997272"/>
          </a:xfrm>
          <a:custGeom>
            <a:avLst/>
            <a:gdLst/>
            <a:ahLst/>
            <a:cxnLst/>
            <a:rect l="l" t="t" r="r" b="b"/>
            <a:pathLst>
              <a:path w="13513183" h="3997272">
                <a:moveTo>
                  <a:pt x="0" y="0"/>
                </a:moveTo>
                <a:lnTo>
                  <a:pt x="13513183" y="0"/>
                </a:lnTo>
                <a:lnTo>
                  <a:pt x="13513183" y="3997271"/>
                </a:lnTo>
                <a:lnTo>
                  <a:pt x="0" y="3997271"/>
                </a:lnTo>
                <a:lnTo>
                  <a:pt x="0" y="0"/>
                </a:lnTo>
                <a:close/>
              </a:path>
            </a:pathLst>
          </a:custGeom>
          <a:blipFill>
            <a:blip r:embed="rId3"/>
            <a:stretch>
              <a:fillRect l="-6592" r="-729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562</Words>
  <Application>Microsoft Office PowerPoint</Application>
  <PresentationFormat>Custom</PresentationFormat>
  <Paragraphs>145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Poppins</vt:lpstr>
      <vt:lpstr>Open Sans Extra Bold</vt:lpstr>
      <vt:lpstr>Roboto</vt: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NYNELLE</dc:creator>
  <cp:lastModifiedBy>mj fd</cp:lastModifiedBy>
  <cp:revision>3</cp:revision>
  <dcterms:created xsi:type="dcterms:W3CDTF">2006-08-16T00:00:00Z</dcterms:created>
  <dcterms:modified xsi:type="dcterms:W3CDTF">2024-07-08T10:12:57Z</dcterms:modified>
  <dc:identifier>DAGKVyqWPX4</dc:identifier>
</cp:coreProperties>
</file>